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handoutMasterIdLst>
    <p:handoutMasterId r:id="rId51"/>
  </p:handoutMasterIdLst>
  <p:sldIdLst>
    <p:sldId id="468" r:id="rId2"/>
    <p:sldId id="612" r:id="rId3"/>
    <p:sldId id="624" r:id="rId4"/>
    <p:sldId id="514" r:id="rId5"/>
    <p:sldId id="569" r:id="rId6"/>
    <p:sldId id="634" r:id="rId7"/>
    <p:sldId id="636" r:id="rId8"/>
    <p:sldId id="638" r:id="rId9"/>
    <p:sldId id="615" r:id="rId10"/>
    <p:sldId id="579" r:id="rId11"/>
    <p:sldId id="547" r:id="rId12"/>
    <p:sldId id="560" r:id="rId13"/>
    <p:sldId id="628" r:id="rId14"/>
    <p:sldId id="629" r:id="rId15"/>
    <p:sldId id="645" r:id="rId16"/>
    <p:sldId id="643" r:id="rId17"/>
    <p:sldId id="644" r:id="rId18"/>
    <p:sldId id="592" r:id="rId19"/>
    <p:sldId id="561" r:id="rId20"/>
    <p:sldId id="609" r:id="rId21"/>
    <p:sldId id="577" r:id="rId22"/>
    <p:sldId id="614" r:id="rId23"/>
    <p:sldId id="519" r:id="rId24"/>
    <p:sldId id="520" r:id="rId25"/>
    <p:sldId id="604" r:id="rId26"/>
    <p:sldId id="625" r:id="rId27"/>
    <p:sldId id="516" r:id="rId28"/>
    <p:sldId id="538" r:id="rId29"/>
    <p:sldId id="594" r:id="rId30"/>
    <p:sldId id="523" r:id="rId31"/>
    <p:sldId id="562" r:id="rId32"/>
    <p:sldId id="581" r:id="rId33"/>
    <p:sldId id="591" r:id="rId34"/>
    <p:sldId id="526" r:id="rId35"/>
    <p:sldId id="600" r:id="rId36"/>
    <p:sldId id="602" r:id="rId37"/>
    <p:sldId id="603" r:id="rId38"/>
    <p:sldId id="601" r:id="rId39"/>
    <p:sldId id="596" r:id="rId40"/>
    <p:sldId id="597" r:id="rId41"/>
    <p:sldId id="582" r:id="rId42"/>
    <p:sldId id="587" r:id="rId43"/>
    <p:sldId id="608" r:id="rId44"/>
    <p:sldId id="536" r:id="rId45"/>
    <p:sldId id="630" r:id="rId46"/>
    <p:sldId id="589" r:id="rId47"/>
    <p:sldId id="626" r:id="rId48"/>
    <p:sldId id="633" r:id="rId4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8436"/>
    <a:srgbClr val="AE0F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2696" y="-952"/>
      </p:cViewPr>
      <p:guideLst>
        <p:guide orient="horz" pos="2160"/>
        <p:guide pos="2880"/>
      </p:guideLst>
    </p:cSldViewPr>
  </p:slideViewPr>
  <p:outlineViewPr>
    <p:cViewPr>
      <p:scale>
        <a:sx n="33" d="100"/>
        <a:sy n="33" d="100"/>
      </p:scale>
      <p:origin x="320" y="104224"/>
    </p:cViewPr>
  </p:outlineViewPr>
  <p:notesTextViewPr>
    <p:cViewPr>
      <p:scale>
        <a:sx n="100" d="100"/>
        <a:sy n="100" d="100"/>
      </p:scale>
      <p:origin x="0" y="0"/>
    </p:cViewPr>
  </p:notesTextViewPr>
  <p:sorterViewPr>
    <p:cViewPr>
      <p:scale>
        <a:sx n="150" d="100"/>
        <a:sy n="150" d="100"/>
      </p:scale>
      <p:origin x="0" y="18640"/>
    </p:cViewPr>
  </p:sorterViewPr>
  <p:notesViewPr>
    <p:cSldViewPr snapToObjects="1">
      <p:cViewPr>
        <p:scale>
          <a:sx n="100" d="100"/>
          <a:sy n="100" d="100"/>
        </p:scale>
        <p:origin x="-1320" y="4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spAutoFit/>
          </a:bodyPr>
          <a:lstStyle>
            <a:lvl1pPr>
              <a:defRPr sz="1200">
                <a:latin typeface="Times" charset="0"/>
                <a:ea typeface="+mn-ea"/>
                <a:cs typeface="+mn-cs"/>
              </a:defRPr>
            </a:lvl1pPr>
          </a:lstStyle>
          <a:p>
            <a:pPr>
              <a:defRPr/>
            </a:pPr>
            <a:endParaRPr lang="en-US"/>
          </a:p>
        </p:txBody>
      </p:sp>
      <p:sp>
        <p:nvSpPr>
          <p:cNvPr id="3624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spAutoFit/>
          </a:bodyPr>
          <a:lstStyle>
            <a:lvl1pPr algn="r">
              <a:defRPr sz="1200">
                <a:latin typeface="Times" charset="0"/>
                <a:ea typeface="+mn-ea"/>
                <a:cs typeface="+mn-cs"/>
              </a:defRPr>
            </a:lvl1pPr>
          </a:lstStyle>
          <a:p>
            <a:pPr>
              <a:defRPr/>
            </a:pPr>
            <a:endParaRPr lang="en-US"/>
          </a:p>
        </p:txBody>
      </p:sp>
      <p:sp>
        <p:nvSpPr>
          <p:cNvPr id="3625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spAutoFit/>
          </a:bodyPr>
          <a:lstStyle>
            <a:lvl1pPr>
              <a:defRPr sz="1200">
                <a:latin typeface="Times" charset="0"/>
                <a:ea typeface="+mn-ea"/>
                <a:cs typeface="+mn-cs"/>
              </a:defRPr>
            </a:lvl1pPr>
          </a:lstStyle>
          <a:p>
            <a:pPr>
              <a:defRPr/>
            </a:pPr>
            <a:endParaRPr lang="en-US"/>
          </a:p>
        </p:txBody>
      </p:sp>
      <p:sp>
        <p:nvSpPr>
          <p:cNvPr id="362501" name="Rectangle 5"/>
          <p:cNvSpPr>
            <a:spLocks noGrp="1" noChangeArrowheads="1"/>
          </p:cNvSpPr>
          <p:nvPr>
            <p:ph type="sldNum" sz="quarter" idx="3"/>
          </p:nvPr>
        </p:nvSpPr>
        <p:spPr bwMode="auto">
          <a:xfrm>
            <a:off x="3886200" y="8869363"/>
            <a:ext cx="2971800" cy="274637"/>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spAutoFit/>
          </a:bodyPr>
          <a:lstStyle>
            <a:lvl1pPr algn="r">
              <a:defRPr sz="1200"/>
            </a:lvl1pPr>
          </a:lstStyle>
          <a:p>
            <a:pPr>
              <a:defRPr/>
            </a:pPr>
            <a:fld id="{62F2F7A7-6FF8-A54D-8395-77B45530BBF0}" type="slidenum">
              <a:rPr lang="en-US"/>
              <a:pPr>
                <a:defRPr/>
              </a:pPr>
              <a:t>‹#›</a:t>
            </a:fld>
            <a:endParaRPr lang="en-US"/>
          </a:p>
        </p:txBody>
      </p:sp>
    </p:spTree>
    <p:extLst>
      <p:ext uri="{BB962C8B-B14F-4D97-AF65-F5344CB8AC3E}">
        <p14:creationId xmlns:p14="http://schemas.microsoft.com/office/powerpoint/2010/main" val="348469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4BBA02-E105-E745-A868-5D2FBABB6AC9}" type="slidenum">
              <a:rPr lang="en-GB"/>
              <a:pPr>
                <a:defRPr/>
              </a:pPr>
              <a:t>‹#›</a:t>
            </a:fld>
            <a:endParaRPr lang="en-GB"/>
          </a:p>
        </p:txBody>
      </p:sp>
    </p:spTree>
    <p:extLst>
      <p:ext uri="{BB962C8B-B14F-4D97-AF65-F5344CB8AC3E}">
        <p14:creationId xmlns:p14="http://schemas.microsoft.com/office/powerpoint/2010/main" val="799661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295FB58-AB29-7645-AB9F-CA71F7C270DD}" type="slidenum">
              <a:rPr lang="en-US" sz="1200"/>
              <a:pPr/>
              <a:t>1</a:t>
            </a:fld>
            <a:endParaRPr lang="en-US" sz="1200"/>
          </a:p>
        </p:txBody>
      </p:sp>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1088C070-A086-984D-AE74-2B5DFCBBEF83}" type="slidenum">
              <a:rPr lang="en-GB" sz="1200"/>
              <a:pPr algn="r"/>
              <a:t>1</a:t>
            </a:fld>
            <a:endParaRPr lang="en-GB" sz="1200"/>
          </a:p>
        </p:txBody>
      </p:sp>
      <p:sp>
        <p:nvSpPr>
          <p:cNvPr id="5123" name="Rectangle 2"/>
          <p:cNvSpPr>
            <a:spLocks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7EB32A1-D3E2-284B-9976-11628039EC45}" type="slidenum">
              <a:rPr lang="en-GB" sz="1200"/>
              <a:pPr/>
              <a:t>2</a:t>
            </a:fld>
            <a:endParaRPr lang="en-GB" sz="1200"/>
          </a:p>
        </p:txBody>
      </p:sp>
      <p:sp>
        <p:nvSpPr>
          <p:cNvPr id="7170" name="Rectangle 2"/>
          <p:cNvSpPr>
            <a:spLocks noChangeArrowheads="1"/>
          </p:cNvSpPr>
          <p:nvPr>
            <p:ph type="sldImg"/>
          </p:nvPr>
        </p:nvSpPr>
        <p:spPr>
          <a:solidFill>
            <a:srgbClr val="FFFFFF"/>
          </a:solidFill>
          <a:ln/>
        </p:spPr>
      </p:sp>
      <p:sp>
        <p:nvSpPr>
          <p:cNvPr id="717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92020F6-3FFF-584F-B7AB-A1EAE554FB61}" type="slidenum">
              <a:rPr lang="en-GB" sz="1200"/>
              <a:pPr/>
              <a:t>20</a:t>
            </a:fld>
            <a:endParaRPr lang="en-GB"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C5D8C23-5F58-4C4A-8FA3-FBFE8E6B6155}" type="slidenum">
              <a:rPr lang="en-GB" sz="1200"/>
              <a:pPr/>
              <a:t>35</a:t>
            </a:fld>
            <a:endParaRPr lang="en-GB" sz="1200"/>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A1630E8-0699-FB48-9386-E4F4B8B254AD}" type="slidenum">
              <a:rPr lang="en-GB" sz="1200"/>
              <a:pPr/>
              <a:t>36</a:t>
            </a:fld>
            <a:endParaRPr lang="en-GB" sz="1200"/>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BE4FA8-C426-0D48-9CD3-E2CDA02A2281}" type="slidenum">
              <a:rPr lang="en-GB" sz="1200"/>
              <a:pPr/>
              <a:t>37</a:t>
            </a:fld>
            <a:endParaRPr lang="en-GB" sz="1200"/>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B5DBA2A-5A06-3B4F-B229-9C493ED7277D}" type="slidenum">
              <a:rPr lang="en-GB" sz="1200"/>
              <a:pPr/>
              <a:t>39</a:t>
            </a:fld>
            <a:endParaRPr lang="en-GB" sz="1200"/>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9170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3301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52400"/>
            <a:ext cx="2179638" cy="6477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8600" y="152400"/>
            <a:ext cx="6388100" cy="6477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9972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228600" y="1219200"/>
            <a:ext cx="8720138" cy="5410200"/>
          </a:xfrm>
        </p:spPr>
        <p:txBody>
          <a:bodyPr/>
          <a:lstStyle/>
          <a:p>
            <a:pPr lvl="0"/>
            <a:endParaRPr lang="en-US" noProof="0" smtClean="0"/>
          </a:p>
        </p:txBody>
      </p:sp>
    </p:spTree>
    <p:extLst>
      <p:ext uri="{BB962C8B-B14F-4D97-AF65-F5344CB8AC3E}">
        <p14:creationId xmlns:p14="http://schemas.microsoft.com/office/powerpoint/2010/main" val="191035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20138" cy="6477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5853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228600" y="1219200"/>
            <a:ext cx="8720138" cy="5410200"/>
          </a:xfrm>
        </p:spPr>
        <p:txBody>
          <a:bodyPr/>
          <a:lstStyle/>
          <a:p>
            <a:pPr lvl="0"/>
            <a:endParaRPr lang="en-US" noProof="0" smtClean="0"/>
          </a:p>
        </p:txBody>
      </p:sp>
    </p:spTree>
    <p:extLst>
      <p:ext uri="{BB962C8B-B14F-4D97-AF65-F5344CB8AC3E}">
        <p14:creationId xmlns:p14="http://schemas.microsoft.com/office/powerpoint/2010/main" val="66613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4283075" cy="5410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64075" y="1219200"/>
            <a:ext cx="4284663" cy="5410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8716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67750" cy="8382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28600" y="1219200"/>
            <a:ext cx="4283075" cy="5410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4075" y="1219200"/>
            <a:ext cx="4284663" cy="5410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040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678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56058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8600" y="1219200"/>
            <a:ext cx="428307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4075" y="1219200"/>
            <a:ext cx="4284663"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6212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1806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5341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5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635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2884454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1219200"/>
            <a:ext cx="8720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99" name="Rectangle 3"/>
          <p:cNvSpPr>
            <a:spLocks noGrp="1" noChangeArrowheads="1"/>
          </p:cNvSpPr>
          <p:nvPr>
            <p:ph type="title"/>
          </p:nvPr>
        </p:nvSpPr>
        <p:spPr bwMode="auto">
          <a:xfrm>
            <a:off x="228600" y="152400"/>
            <a:ext cx="8667750" cy="8382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GB"/>
              <a:t>Click to edit Master title style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rtl="0" eaLnBrk="0" fontAlgn="base" hangingPunct="0">
        <a:spcBef>
          <a:spcPct val="0"/>
        </a:spcBef>
        <a:spcAft>
          <a:spcPct val="0"/>
        </a:spcAft>
        <a:defRPr sz="36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3600">
          <a:solidFill>
            <a:schemeClr val="tx2"/>
          </a:solidFill>
          <a:latin typeface="Verdana" pitchFamily="-108" charset="0"/>
          <a:ea typeface="ＭＳ Ｐゴシック" pitchFamily="-109" charset="-128"/>
          <a:cs typeface="ＭＳ Ｐゴシック" pitchFamily="-109" charset="-128"/>
        </a:defRPr>
      </a:lvl2pPr>
      <a:lvl3pPr algn="l" rtl="0" eaLnBrk="0" fontAlgn="base" hangingPunct="0">
        <a:spcBef>
          <a:spcPct val="0"/>
        </a:spcBef>
        <a:spcAft>
          <a:spcPct val="0"/>
        </a:spcAft>
        <a:defRPr sz="3600">
          <a:solidFill>
            <a:schemeClr val="tx2"/>
          </a:solidFill>
          <a:latin typeface="Verdana" pitchFamily="-108" charset="0"/>
          <a:ea typeface="ＭＳ Ｐゴシック" pitchFamily="-109" charset="-128"/>
          <a:cs typeface="ＭＳ Ｐゴシック" pitchFamily="-109" charset="-128"/>
        </a:defRPr>
      </a:lvl3pPr>
      <a:lvl4pPr algn="l" rtl="0" eaLnBrk="0" fontAlgn="base" hangingPunct="0">
        <a:spcBef>
          <a:spcPct val="0"/>
        </a:spcBef>
        <a:spcAft>
          <a:spcPct val="0"/>
        </a:spcAft>
        <a:defRPr sz="3600">
          <a:solidFill>
            <a:schemeClr val="tx2"/>
          </a:solidFill>
          <a:latin typeface="Verdana" pitchFamily="-108" charset="0"/>
          <a:ea typeface="ＭＳ Ｐゴシック" pitchFamily="-109" charset="-128"/>
          <a:cs typeface="ＭＳ Ｐゴシック" pitchFamily="-109" charset="-128"/>
        </a:defRPr>
      </a:lvl4pPr>
      <a:lvl5pPr algn="l" rtl="0" eaLnBrk="0" fontAlgn="base" hangingPunct="0">
        <a:spcBef>
          <a:spcPct val="0"/>
        </a:spcBef>
        <a:spcAft>
          <a:spcPct val="0"/>
        </a:spcAft>
        <a:defRPr sz="3600">
          <a:solidFill>
            <a:schemeClr val="tx2"/>
          </a:solidFill>
          <a:latin typeface="Verdana" pitchFamily="-108"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3600">
          <a:solidFill>
            <a:schemeClr val="tx2"/>
          </a:solidFill>
          <a:latin typeface="Verdana" pitchFamily="-108" charset="0"/>
        </a:defRPr>
      </a:lvl6pPr>
      <a:lvl7pPr marL="914400" algn="l" rtl="0" eaLnBrk="0" fontAlgn="base" hangingPunct="0">
        <a:spcBef>
          <a:spcPct val="0"/>
        </a:spcBef>
        <a:spcAft>
          <a:spcPct val="0"/>
        </a:spcAft>
        <a:defRPr sz="3600">
          <a:solidFill>
            <a:schemeClr val="tx2"/>
          </a:solidFill>
          <a:latin typeface="Verdana" pitchFamily="-108" charset="0"/>
        </a:defRPr>
      </a:lvl7pPr>
      <a:lvl8pPr marL="1371600" algn="l" rtl="0" eaLnBrk="0" fontAlgn="base" hangingPunct="0">
        <a:spcBef>
          <a:spcPct val="0"/>
        </a:spcBef>
        <a:spcAft>
          <a:spcPct val="0"/>
        </a:spcAft>
        <a:defRPr sz="3600">
          <a:solidFill>
            <a:schemeClr val="tx2"/>
          </a:solidFill>
          <a:latin typeface="Verdana" pitchFamily="-108" charset="0"/>
        </a:defRPr>
      </a:lvl8pPr>
      <a:lvl9pPr marL="1828800" algn="l" rtl="0" eaLnBrk="0" fontAlgn="base" hangingPunct="0">
        <a:spcBef>
          <a:spcPct val="0"/>
        </a:spcBef>
        <a:spcAft>
          <a:spcPct val="0"/>
        </a:spcAft>
        <a:defRPr sz="3600">
          <a:solidFill>
            <a:schemeClr val="tx2"/>
          </a:solidFill>
          <a:latin typeface="Verdana"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3" charset="0"/>
        <a:buChar char="p"/>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75000"/>
        <a:buFont typeface="Wingdings 3" charset="0"/>
        <a:buChar char="p"/>
        <a:defRPr sz="24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65000"/>
        <a:buFont typeface="Wingdings 3" charset="0"/>
        <a:buChar char="p"/>
        <a:defRPr sz="20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Font typeface="Wingdings 3" charset="0"/>
        <a:buChar char="p"/>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Font typeface="Wingdings 3" charset="0"/>
        <a:buChar char="p"/>
        <a:defRPr sz="1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Font typeface="Wingdings 3" pitchFamily="-108" charset="2"/>
        <a:buChar char="p"/>
        <a:defRPr sz="1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Font typeface="Wingdings 3" pitchFamily="-108" charset="2"/>
        <a:buChar char="p"/>
        <a:defRPr sz="1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Font typeface="Wingdings 3" pitchFamily="-108" charset="2"/>
        <a:buChar char="p"/>
        <a:defRPr sz="1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Font typeface="Wingdings 3" pitchFamily="-108" charset="2"/>
        <a:buChar char="p"/>
        <a:defRPr sz="1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emf"/><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ardistrial.org/jevpybki.htm" TargetMode="Externa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228600" y="1828800"/>
            <a:ext cx="8686800" cy="1676400"/>
          </a:xfrm>
        </p:spPr>
        <p:txBody>
          <a:bodyPr/>
          <a:lstStyle/>
          <a:p>
            <a:pPr algn="ctr" eaLnBrk="1" hangingPunct="1">
              <a:defRPr/>
            </a:pPr>
            <a:r>
              <a:rPr lang="en-US">
                <a:solidFill>
                  <a:srgbClr val="FFFF00"/>
                </a:solidFill>
                <a:latin typeface="Verdana" charset="0"/>
                <a:ea typeface="ＭＳ Ｐゴシック" charset="0"/>
                <a:cs typeface="ＭＳ Ｐゴシック" charset="0"/>
              </a:rPr>
              <a:t>Triple Antiplatelets for Reducing Dependency after Ischaemic Stroke</a:t>
            </a:r>
            <a:br>
              <a:rPr lang="en-US">
                <a:solidFill>
                  <a:srgbClr val="FFFF00"/>
                </a:solidFill>
                <a:latin typeface="Verdana" charset="0"/>
                <a:ea typeface="ＭＳ Ｐゴシック" charset="0"/>
                <a:cs typeface="ＭＳ Ｐゴシック" charset="0"/>
              </a:rPr>
            </a:br>
            <a:r>
              <a:rPr lang="en-US">
                <a:solidFill>
                  <a:srgbClr val="FFFF00"/>
                </a:solidFill>
                <a:latin typeface="Verdana" charset="0"/>
                <a:ea typeface="ＭＳ Ｐゴシック" charset="0"/>
                <a:cs typeface="ＭＳ Ｐゴシック" charset="0"/>
              </a:rPr>
              <a:t>TARDIS Trial</a:t>
            </a:r>
            <a:endParaRPr lang="en-US">
              <a:latin typeface="Verdana" charset="0"/>
              <a:ea typeface="ＭＳ Ｐゴシック" charset="0"/>
              <a:cs typeface="ＭＳ Ｐゴシック" charset="0"/>
            </a:endParaRPr>
          </a:p>
        </p:txBody>
      </p:sp>
      <p:sp>
        <p:nvSpPr>
          <p:cNvPr id="4098" name="Rectangle 6"/>
          <p:cNvSpPr>
            <a:spLocks noGrp="1" noChangeArrowheads="1"/>
          </p:cNvSpPr>
          <p:nvPr>
            <p:ph type="subTitle" idx="4294967295"/>
          </p:nvPr>
        </p:nvSpPr>
        <p:spPr>
          <a:xfrm>
            <a:off x="0" y="3733800"/>
            <a:ext cx="9144000" cy="2286000"/>
          </a:xfrm>
          <a:noFill/>
        </p:spPr>
        <p:txBody>
          <a:bodyPr/>
          <a:lstStyle/>
          <a:p>
            <a:pPr marL="0" indent="0" algn="ctr" eaLnBrk="1" hangingPunct="1">
              <a:buFontTx/>
              <a:buNone/>
            </a:pPr>
            <a:r>
              <a:rPr lang="en-GB">
                <a:latin typeface="Verdana" charset="0"/>
                <a:ea typeface="ＭＳ Ｐゴシック" charset="0"/>
                <a:cs typeface="ＭＳ Ｐゴシック" charset="0"/>
              </a:rPr>
              <a:t>Training for New Investigators</a:t>
            </a:r>
          </a:p>
          <a:p>
            <a:pPr marL="0" indent="0" algn="ctr" eaLnBrk="1" hangingPunct="1">
              <a:buFontTx/>
              <a:buNone/>
            </a:pPr>
            <a:r>
              <a:rPr lang="en-GB" sz="2000">
                <a:latin typeface="Verdana" charset="0"/>
                <a:ea typeface="ＭＳ Ｐゴシック" charset="0"/>
                <a:cs typeface="ＭＳ Ｐゴシック" charset="0"/>
              </a:rPr>
              <a:t>2014 Protocol V1.5</a:t>
            </a:r>
          </a:p>
          <a:p>
            <a:pPr marL="0" indent="0" algn="ctr" eaLnBrk="1" hangingPunct="1">
              <a:buFontTx/>
              <a:buNone/>
            </a:pPr>
            <a:endParaRPr lang="en-GB" sz="2000">
              <a:latin typeface="Verdana" charset="0"/>
              <a:ea typeface="ＭＳ Ｐゴシック" charset="0"/>
              <a:cs typeface="ＭＳ Ｐゴシック" charset="0"/>
            </a:endParaRPr>
          </a:p>
        </p:txBody>
      </p:sp>
      <p:sp>
        <p:nvSpPr>
          <p:cNvPr id="4099" name="Text Box 8"/>
          <p:cNvSpPr txBox="1">
            <a:spLocks noChangeArrowheads="1"/>
          </p:cNvSpPr>
          <p:nvPr/>
        </p:nvSpPr>
        <p:spPr bwMode="auto">
          <a:xfrm>
            <a:off x="6705600" y="64611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endParaRPr lang="en-US" sz="2000">
              <a:solidFill>
                <a:schemeClr val="tx2"/>
              </a:solidFill>
              <a:latin typeface="Verdana" charset="0"/>
            </a:endParaRPr>
          </a:p>
        </p:txBody>
      </p:sp>
      <p:sp>
        <p:nvSpPr>
          <p:cNvPr id="4100" name="Rectangle 12"/>
          <p:cNvSpPr>
            <a:spLocks noChangeArrowheads="1"/>
          </p:cNvSpPr>
          <p:nvPr/>
        </p:nvSpPr>
        <p:spPr bwMode="auto">
          <a:xfrm>
            <a:off x="4310063" y="876300"/>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ctr"/>
            <a:endParaRPr lang="en-US"/>
          </a:p>
        </p:txBody>
      </p:sp>
      <p:pic>
        <p:nvPicPr>
          <p:cNvPr id="4101" name="Picture 19" descr="not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46788"/>
            <a:ext cx="27432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8"/>
          <p:cNvSpPr txBox="1">
            <a:spLocks noChangeArrowheads="1"/>
          </p:cNvSpPr>
          <p:nvPr/>
        </p:nvSpPr>
        <p:spPr bwMode="auto">
          <a:xfrm>
            <a:off x="-1287463" y="211772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pic>
        <p:nvPicPr>
          <p:cNvPr id="4103" name="Picture 9" descr="Logo rounded 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228600"/>
            <a:ext cx="930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BHF-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5943600"/>
            <a:ext cx="704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nihr_white-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42100" y="5943600"/>
            <a:ext cx="25019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7"/>
          <p:cNvSpPr>
            <a:spLocks noChangeArrowheads="1"/>
          </p:cNvSpPr>
          <p:nvPr/>
        </p:nvSpPr>
        <p:spPr bwMode="auto">
          <a:xfrm>
            <a:off x="698500" y="1447800"/>
            <a:ext cx="77406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eaLnBrk="1" hangingPunct="1">
              <a:spcBef>
                <a:spcPct val="20000"/>
              </a:spcBef>
              <a:buClr>
                <a:schemeClr val="folHlink"/>
              </a:buClr>
              <a:buSzPct val="60000"/>
              <a:buFont typeface="Arial" charset="0"/>
              <a:buChar char="•"/>
            </a:pPr>
            <a:endParaRPr lang="en-US" sz="1800" dirty="0">
              <a:solidFill>
                <a:srgbClr val="FFFF00"/>
              </a:solidFill>
              <a:latin typeface="Verdana" charset="0"/>
            </a:endParaRPr>
          </a:p>
          <a:p>
            <a:pPr marL="342900" indent="-342900" eaLnBrk="1" hangingPunct="1">
              <a:spcBef>
                <a:spcPct val="20000"/>
              </a:spcBef>
              <a:buClr>
                <a:schemeClr val="folHlink"/>
              </a:buClr>
              <a:buSzPct val="60000"/>
              <a:buFont typeface="Wingdings" charset="0"/>
              <a:buChar char="n"/>
            </a:pPr>
            <a:r>
              <a:rPr lang="en-US" sz="1800" dirty="0">
                <a:latin typeface="Verdana" charset="0"/>
              </a:rPr>
              <a:t>GI prophylaxis - PPI / H2 antagonist</a:t>
            </a: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r>
              <a:rPr lang="en-US" sz="1800" dirty="0">
                <a:latin typeface="Verdana" charset="0"/>
              </a:rPr>
              <a:t>After 30 days, the antiplatelet choice is up to the treating team, such as C</a:t>
            </a:r>
            <a:r>
              <a:rPr lang="en-US" sz="1800" dirty="0" smtClean="0">
                <a:latin typeface="Verdana" charset="0"/>
              </a:rPr>
              <a:t> </a:t>
            </a:r>
            <a:r>
              <a:rPr lang="en-US" sz="1800" dirty="0">
                <a:latin typeface="Verdana" charset="0"/>
              </a:rPr>
              <a:t>as recommended by NICE</a:t>
            </a:r>
          </a:p>
          <a:p>
            <a:pPr marL="342900" indent="-342900" eaLnBrk="1" hangingPunct="1">
              <a:spcBef>
                <a:spcPct val="20000"/>
              </a:spcBef>
              <a:buClr>
                <a:schemeClr val="folHlink"/>
              </a:buClr>
              <a:buSzPct val="60000"/>
              <a:buFont typeface="Wingdings" charset="0"/>
              <a:buChar char="n"/>
            </a:pP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r>
              <a:rPr lang="en-US" sz="1800" dirty="0">
                <a:latin typeface="Verdana" charset="0"/>
              </a:rPr>
              <a:t>EMA recommendations discourage the use of omeprazole and esomeprazole with </a:t>
            </a:r>
            <a:r>
              <a:rPr lang="en-US" sz="1800" dirty="0" smtClean="0">
                <a:latin typeface="Verdana" charset="0"/>
              </a:rPr>
              <a:t>Clopidogrel</a:t>
            </a:r>
            <a:endParaRPr lang="en-US" sz="1800" dirty="0">
              <a:latin typeface="Verdana" charset="0"/>
            </a:endParaRPr>
          </a:p>
          <a:p>
            <a:pPr marL="342900" indent="-342900" eaLnBrk="1" hangingPunct="1">
              <a:spcBef>
                <a:spcPct val="20000"/>
              </a:spcBef>
              <a:buClr>
                <a:schemeClr val="folHlink"/>
              </a:buClr>
              <a:buSzPct val="60000"/>
              <a:buFont typeface="Wingdings" charset="0"/>
              <a:buChar char="n"/>
            </a:pPr>
            <a:endParaRPr lang="en-US" sz="3200" dirty="0">
              <a:latin typeface="Arial" charset="0"/>
            </a:endParaRPr>
          </a:p>
        </p:txBody>
      </p:sp>
      <p:sp>
        <p:nvSpPr>
          <p:cNvPr id="15362" name="Text Box 6"/>
          <p:cNvSpPr txBox="1">
            <a:spLocks noChangeArrowheads="1"/>
          </p:cNvSpPr>
          <p:nvPr/>
        </p:nvSpPr>
        <p:spPr bwMode="auto">
          <a:xfrm>
            <a:off x="6473825"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5363" name="Picture 7"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263" y="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Screen shot 2010-04-23 at 09.33.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433315"/>
            <a:ext cx="6354763" cy="1355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04800" y="404813"/>
            <a:ext cx="8839200" cy="1042987"/>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algn="ctr" eaLnBrk="1" hangingPunct="1">
              <a:defRPr/>
            </a:pPr>
            <a:r>
              <a:rPr lang="en-US" sz="3600" dirty="0">
                <a:solidFill>
                  <a:schemeClr val="tx2"/>
                </a:solidFill>
                <a:latin typeface="Verdana" charset="0"/>
                <a:ea typeface="ＭＳ Ｐゴシック" charset="-128"/>
                <a:cs typeface="ＭＳ Ｐゴシック" charset="-128"/>
              </a:rPr>
              <a:t>Gastro Protection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288" y="404813"/>
            <a:ext cx="7931150" cy="1236662"/>
          </a:xfrm>
        </p:spPr>
        <p:txBody>
          <a:bodyPr/>
          <a:lstStyle/>
          <a:p>
            <a:pPr algn="ctr" eaLnBrk="1" hangingPunct="1">
              <a:defRPr/>
            </a:pPr>
            <a:r>
              <a:rPr lang="en-US">
                <a:latin typeface="Verdana" charset="0"/>
                <a:ea typeface="ＭＳ Ｐゴシック" charset="0"/>
                <a:cs typeface="ＭＳ Ｐゴシック" charset="0"/>
              </a:rPr>
              <a:t>TARDIS: Inclusion criteria</a:t>
            </a:r>
            <a:br>
              <a:rPr lang="en-US">
                <a:latin typeface="Verdana" charset="0"/>
                <a:ea typeface="ＭＳ Ｐゴシック" charset="0"/>
                <a:cs typeface="ＭＳ Ｐゴシック" charset="0"/>
              </a:rPr>
            </a:br>
            <a:endParaRPr lang="en-US">
              <a:solidFill>
                <a:srgbClr val="FF0000"/>
              </a:solidFill>
              <a:latin typeface="Verdana" charset="0"/>
              <a:ea typeface="ＭＳ Ｐゴシック" charset="0"/>
              <a:cs typeface="ＭＳ Ｐゴシック" charset="0"/>
            </a:endParaRPr>
          </a:p>
        </p:txBody>
      </p:sp>
      <p:sp>
        <p:nvSpPr>
          <p:cNvPr id="16386" name="Text Box 10"/>
          <p:cNvSpPr txBox="1">
            <a:spLocks noChangeArrowheads="1"/>
          </p:cNvSpPr>
          <p:nvPr/>
        </p:nvSpPr>
        <p:spPr bwMode="auto">
          <a:xfrm>
            <a:off x="65532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6387" name="Picture 13"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6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5"/>
          <p:cNvSpPr txBox="1">
            <a:spLocks noChangeArrowheads="1"/>
          </p:cNvSpPr>
          <p:nvPr/>
        </p:nvSpPr>
        <p:spPr bwMode="auto">
          <a:xfrm>
            <a:off x="201613" y="1447800"/>
            <a:ext cx="83820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spcBef>
                <a:spcPct val="20000"/>
              </a:spcBef>
              <a:buClr>
                <a:schemeClr val="folHlink"/>
              </a:buClr>
              <a:buSzPct val="50000"/>
            </a:pPr>
            <a:r>
              <a:rPr lang="en-GB" sz="2000" dirty="0">
                <a:latin typeface="Verdana" charset="0"/>
              </a:rPr>
              <a:t>Adults </a:t>
            </a:r>
            <a:r>
              <a:rPr lang="en-GB" sz="1600" dirty="0">
                <a:latin typeface="Verdana" charset="0"/>
              </a:rPr>
              <a:t>(50 or over)</a:t>
            </a:r>
            <a:r>
              <a:rPr lang="en-GB" sz="2000" dirty="0">
                <a:latin typeface="Verdana" charset="0"/>
              </a:rPr>
              <a:t> at high risk of recurrent ischaemic stroke, </a:t>
            </a:r>
          </a:p>
          <a:p>
            <a:pPr eaLnBrk="1" hangingPunct="1">
              <a:lnSpc>
                <a:spcPct val="90000"/>
              </a:lnSpc>
              <a:spcBef>
                <a:spcPct val="20000"/>
              </a:spcBef>
              <a:buClr>
                <a:schemeClr val="folHlink"/>
              </a:buClr>
              <a:buSzPct val="50000"/>
            </a:pPr>
            <a:r>
              <a:rPr lang="en-GB" sz="2000" dirty="0">
                <a:latin typeface="Verdana" charset="0"/>
              </a:rPr>
              <a:t>within 48hrs of onset (24-48 if </a:t>
            </a:r>
            <a:r>
              <a:rPr lang="en-GB" sz="2000" dirty="0" err="1">
                <a:latin typeface="Verdana" charset="0"/>
              </a:rPr>
              <a:t>thrombolysed</a:t>
            </a:r>
            <a:r>
              <a:rPr lang="en-GB" sz="2000" dirty="0">
                <a:latin typeface="Verdana" charset="0"/>
              </a:rPr>
              <a:t>):</a:t>
            </a:r>
          </a:p>
          <a:p>
            <a:pPr lvl="2" eaLnBrk="1" hangingPunct="1">
              <a:lnSpc>
                <a:spcPct val="90000"/>
              </a:lnSpc>
              <a:spcBef>
                <a:spcPct val="20000"/>
              </a:spcBef>
              <a:buClr>
                <a:schemeClr val="folHlink"/>
              </a:buClr>
              <a:buSzPct val="50000"/>
              <a:buFont typeface="Wingdings" charset="0"/>
              <a:buNone/>
            </a:pPr>
            <a:endParaRPr lang="en-GB" sz="1800" dirty="0">
              <a:latin typeface="Verdana" charset="0"/>
            </a:endParaRPr>
          </a:p>
          <a:p>
            <a:pPr eaLnBrk="1" hangingPunct="1">
              <a:lnSpc>
                <a:spcPct val="90000"/>
              </a:lnSpc>
              <a:spcBef>
                <a:spcPct val="20000"/>
              </a:spcBef>
              <a:buClr>
                <a:schemeClr val="folHlink"/>
              </a:buClr>
              <a:buSzPct val="50000"/>
              <a:buFont typeface="Wingdings" charset="0"/>
              <a:buNone/>
            </a:pPr>
            <a:r>
              <a:rPr lang="en-GB" sz="2000" dirty="0">
                <a:latin typeface="Verdana" charset="0"/>
              </a:rPr>
              <a:t>TIA:</a:t>
            </a:r>
          </a:p>
          <a:p>
            <a:pPr eaLnBrk="1" hangingPunct="1">
              <a:lnSpc>
                <a:spcPct val="90000"/>
              </a:lnSpc>
              <a:spcBef>
                <a:spcPct val="20000"/>
              </a:spcBef>
              <a:buClr>
                <a:schemeClr val="folHlink"/>
              </a:buClr>
              <a:buSzPct val="50000"/>
              <a:buFont typeface="Wingdings" charset="0"/>
              <a:buNone/>
            </a:pPr>
            <a:r>
              <a:rPr lang="en-GB" sz="1800" dirty="0">
                <a:latin typeface="Verdana" charset="0"/>
              </a:rPr>
              <a:t>Limb weakness and/or dysphasia lasting between 10 </a:t>
            </a:r>
            <a:r>
              <a:rPr lang="en-GB" sz="1800" dirty="0" err="1">
                <a:latin typeface="Verdana" charset="0"/>
              </a:rPr>
              <a:t>mins</a:t>
            </a:r>
            <a:r>
              <a:rPr lang="en-GB" sz="1800" dirty="0">
                <a:latin typeface="Verdana" charset="0"/>
              </a:rPr>
              <a:t> and</a:t>
            </a:r>
          </a:p>
          <a:p>
            <a:pPr eaLnBrk="1" hangingPunct="1">
              <a:lnSpc>
                <a:spcPct val="90000"/>
              </a:lnSpc>
              <a:spcBef>
                <a:spcPct val="20000"/>
              </a:spcBef>
              <a:buClr>
                <a:schemeClr val="folHlink"/>
              </a:buClr>
              <a:buSzPct val="50000"/>
              <a:buFont typeface="Wingdings" charset="0"/>
              <a:buNone/>
            </a:pPr>
            <a:r>
              <a:rPr lang="en-GB" sz="1800" dirty="0">
                <a:latin typeface="Verdana" charset="0"/>
              </a:rPr>
              <a:t>&lt;24hrs with no residual symptoms and presenting with any</a:t>
            </a:r>
          </a:p>
          <a:p>
            <a:pPr eaLnBrk="1" hangingPunct="1">
              <a:lnSpc>
                <a:spcPct val="90000"/>
              </a:lnSpc>
              <a:spcBef>
                <a:spcPct val="20000"/>
              </a:spcBef>
              <a:buClr>
                <a:schemeClr val="folHlink"/>
              </a:buClr>
              <a:buSzPct val="50000"/>
              <a:buFont typeface="Wingdings" charset="0"/>
              <a:buNone/>
            </a:pPr>
            <a:r>
              <a:rPr lang="en-GB" sz="1800" dirty="0">
                <a:latin typeface="Verdana" charset="0"/>
              </a:rPr>
              <a:t>of the following: </a:t>
            </a:r>
          </a:p>
          <a:p>
            <a:pPr lvl="3" eaLnBrk="1" hangingPunct="1">
              <a:lnSpc>
                <a:spcPct val="90000"/>
              </a:lnSpc>
              <a:spcBef>
                <a:spcPct val="20000"/>
              </a:spcBef>
              <a:buClr>
                <a:schemeClr val="accent2"/>
              </a:buClr>
              <a:buSzPct val="55000"/>
              <a:buFont typeface="Wingdings" charset="0"/>
              <a:buChar char="n"/>
            </a:pPr>
            <a:r>
              <a:rPr lang="en-GB" sz="1800" dirty="0">
                <a:latin typeface="Verdana" charset="0"/>
              </a:rPr>
              <a:t>crescendo TIA (&gt;1 TIA within 1 week)</a:t>
            </a:r>
          </a:p>
          <a:p>
            <a:pPr lvl="3" eaLnBrk="1" hangingPunct="1">
              <a:lnSpc>
                <a:spcPct val="90000"/>
              </a:lnSpc>
              <a:spcBef>
                <a:spcPct val="20000"/>
              </a:spcBef>
              <a:buClr>
                <a:schemeClr val="accent2"/>
              </a:buClr>
              <a:buSzPct val="55000"/>
              <a:buFont typeface="Wingdings" charset="0"/>
              <a:buChar char="n"/>
            </a:pPr>
            <a:r>
              <a:rPr lang="en-GB" sz="1800" dirty="0">
                <a:latin typeface="Verdana" charset="0"/>
              </a:rPr>
              <a:t>with an </a:t>
            </a:r>
            <a:r>
              <a:rPr lang="en-GB" sz="1800" u="sng" dirty="0">
                <a:solidFill>
                  <a:schemeClr val="tx2"/>
                </a:solidFill>
                <a:latin typeface="Verdana" charset="0"/>
              </a:rPr>
              <a:t>ABCD2</a:t>
            </a:r>
            <a:r>
              <a:rPr lang="en-GB" sz="1800" dirty="0">
                <a:latin typeface="Verdana" charset="0"/>
              </a:rPr>
              <a:t> score </a:t>
            </a:r>
            <a:r>
              <a:rPr lang="en-GB" sz="1800" u="sng" dirty="0">
                <a:solidFill>
                  <a:srgbClr val="FFFF00"/>
                </a:solidFill>
                <a:latin typeface="Verdana" charset="0"/>
              </a:rPr>
              <a:t>&gt;</a:t>
            </a:r>
            <a:r>
              <a:rPr lang="en-GB" sz="1800" dirty="0">
                <a:solidFill>
                  <a:srgbClr val="FFFF00"/>
                </a:solidFill>
                <a:latin typeface="Verdana" charset="0"/>
              </a:rPr>
              <a:t>4</a:t>
            </a:r>
            <a:endParaRPr lang="en-GB" sz="1800" dirty="0">
              <a:latin typeface="Verdana" charset="0"/>
            </a:endParaRPr>
          </a:p>
          <a:p>
            <a:pPr lvl="3" eaLnBrk="1" hangingPunct="1">
              <a:lnSpc>
                <a:spcPct val="90000"/>
              </a:lnSpc>
              <a:spcBef>
                <a:spcPct val="20000"/>
              </a:spcBef>
              <a:buClr>
                <a:schemeClr val="accent2"/>
              </a:buClr>
              <a:buSzPct val="55000"/>
              <a:buFont typeface="Wingdings" charset="0"/>
              <a:buChar char="n"/>
            </a:pPr>
            <a:r>
              <a:rPr lang="en-GB" sz="1800" dirty="0">
                <a:latin typeface="Verdana" charset="0"/>
              </a:rPr>
              <a:t>admitted on dual antiplatelet therapy (</a:t>
            </a:r>
            <a:r>
              <a:rPr lang="en-GB" sz="1800" dirty="0" err="1">
                <a:latin typeface="Verdana" charset="0"/>
              </a:rPr>
              <a:t>aspirin+dipyridamole</a:t>
            </a:r>
            <a:r>
              <a:rPr lang="en-GB" sz="1800" dirty="0" smtClean="0">
                <a:latin typeface="Verdana" charset="0"/>
              </a:rPr>
              <a:t>)</a:t>
            </a:r>
          </a:p>
          <a:p>
            <a:pPr lvl="3" eaLnBrk="1" hangingPunct="1">
              <a:lnSpc>
                <a:spcPct val="90000"/>
              </a:lnSpc>
              <a:spcBef>
                <a:spcPct val="20000"/>
              </a:spcBef>
              <a:buClr>
                <a:schemeClr val="accent2"/>
              </a:buClr>
              <a:buSzPct val="55000"/>
              <a:buFont typeface="Wingdings" charset="0"/>
              <a:buChar char="n"/>
            </a:pPr>
            <a:r>
              <a:rPr lang="en-GB" sz="1800" dirty="0" smtClean="0">
                <a:latin typeface="Verdana" charset="0"/>
              </a:rPr>
              <a:t>Positive neuroimaging evidence (MRI) to support the new event.</a:t>
            </a:r>
          </a:p>
          <a:p>
            <a:pPr lvl="2" eaLnBrk="1" hangingPunct="1">
              <a:lnSpc>
                <a:spcPct val="90000"/>
              </a:lnSpc>
              <a:spcBef>
                <a:spcPct val="20000"/>
              </a:spcBef>
              <a:buClr>
                <a:schemeClr val="folHlink"/>
              </a:buClr>
              <a:buSzPct val="50000"/>
              <a:buFont typeface="Wingdings" charset="0"/>
              <a:buNone/>
            </a:pPr>
            <a:endParaRPr lang="en-GB" sz="1800" dirty="0">
              <a:latin typeface="Verdana" charset="0"/>
            </a:endParaRPr>
          </a:p>
          <a:p>
            <a:pPr eaLnBrk="1" hangingPunct="1">
              <a:lnSpc>
                <a:spcPct val="90000"/>
              </a:lnSpc>
              <a:spcBef>
                <a:spcPct val="20000"/>
              </a:spcBef>
              <a:buClr>
                <a:schemeClr val="folHlink"/>
              </a:buClr>
              <a:buSzPct val="50000"/>
              <a:buFont typeface="Wingdings" charset="0"/>
              <a:buNone/>
            </a:pPr>
            <a:r>
              <a:rPr lang="en-GB" sz="1800" i="1" dirty="0">
                <a:latin typeface="Verdana" charset="0"/>
              </a:rPr>
              <a:t>Neuroimaging not necessary prior to randomisation.</a:t>
            </a:r>
          </a:p>
          <a:p>
            <a:pPr eaLnBrk="1" hangingPunct="1">
              <a:lnSpc>
                <a:spcPct val="90000"/>
              </a:lnSpc>
              <a:spcBef>
                <a:spcPct val="20000"/>
              </a:spcBef>
              <a:buClr>
                <a:schemeClr val="folHlink"/>
              </a:buClr>
              <a:buSzPct val="50000"/>
              <a:buFont typeface="Wingdings" charset="0"/>
              <a:buNone/>
            </a:pPr>
            <a:endParaRPr lang="en-GB" sz="1800" i="1" dirty="0">
              <a:latin typeface="Verdana" charset="0"/>
            </a:endParaRPr>
          </a:p>
          <a:p>
            <a:r>
              <a:rPr lang="en-US" sz="1800" i="1" dirty="0">
                <a:latin typeface="Verdana" charset="0"/>
              </a:rPr>
              <a:t>Crescendo TIA is &gt;1 TIA in one week and the onset time of last TIA is </a:t>
            </a:r>
          </a:p>
          <a:p>
            <a:r>
              <a:rPr lang="en-US" sz="1800" i="1" dirty="0">
                <a:latin typeface="Verdana" charset="0"/>
              </a:rPr>
              <a:t>taken as time of ictus.</a:t>
            </a:r>
            <a:endParaRPr lang="en-GB" sz="1800" i="1" dirty="0">
              <a:latin typeface="Verdana" charset="0"/>
            </a:endParaRPr>
          </a:p>
          <a:p>
            <a:pPr lvl="3" eaLnBrk="1" hangingPunct="1">
              <a:lnSpc>
                <a:spcPct val="90000"/>
              </a:lnSpc>
              <a:spcBef>
                <a:spcPct val="20000"/>
              </a:spcBef>
              <a:buClr>
                <a:schemeClr val="accent2"/>
              </a:buClr>
              <a:buSzPct val="55000"/>
            </a:pPr>
            <a:endParaRPr lang="en-GB" sz="1500" dirty="0">
              <a:latin typeface="Verdana" charset="0"/>
            </a:endParaRPr>
          </a:p>
          <a:p>
            <a:pPr lvl="3" eaLnBrk="1" hangingPunct="1">
              <a:lnSpc>
                <a:spcPct val="90000"/>
              </a:lnSpc>
              <a:spcBef>
                <a:spcPct val="20000"/>
              </a:spcBef>
              <a:buClr>
                <a:schemeClr val="accent2"/>
              </a:buClr>
              <a:buSzPct val="55000"/>
            </a:pPr>
            <a:r>
              <a:rPr lang="en-GB" sz="1500" dirty="0">
                <a:latin typeface="Verdana" charset="0"/>
              </a:rPr>
              <a:t>  </a:t>
            </a:r>
          </a:p>
          <a:p>
            <a:pPr lvl="3" eaLnBrk="1" hangingPunct="1">
              <a:lnSpc>
                <a:spcPct val="90000"/>
              </a:lnSpc>
              <a:spcBef>
                <a:spcPct val="20000"/>
              </a:spcBef>
              <a:buClr>
                <a:schemeClr val="accent2"/>
              </a:buClr>
              <a:buSzPct val="55000"/>
              <a:buFont typeface="Wingdings" charset="0"/>
              <a:buChar char="n"/>
            </a:pPr>
            <a:endParaRPr lang="en-GB" sz="1500" dirty="0">
              <a:latin typeface="Verdana" charset="0"/>
            </a:endParaRPr>
          </a:p>
          <a:p>
            <a:pPr lvl="2" eaLnBrk="1" hangingPunct="1">
              <a:lnSpc>
                <a:spcPct val="90000"/>
              </a:lnSpc>
              <a:spcBef>
                <a:spcPct val="20000"/>
              </a:spcBef>
              <a:buClr>
                <a:schemeClr val="folHlink"/>
              </a:buClr>
              <a:buSzPct val="50000"/>
              <a:buFont typeface="Wingdings" charset="0"/>
              <a:buNone/>
            </a:pPr>
            <a:r>
              <a:rPr lang="en-GB" sz="1700" b="1" dirty="0">
                <a:latin typeface="Verdana" charset="0"/>
              </a:rPr>
              <a:t>    </a:t>
            </a:r>
            <a:endParaRPr lang="en-US" sz="1700"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txBox="1">
            <a:spLocks noChangeArrowheads="1"/>
          </p:cNvSpPr>
          <p:nvPr/>
        </p:nvSpPr>
        <p:spPr bwMode="auto">
          <a:xfrm>
            <a:off x="1897063" y="549275"/>
            <a:ext cx="4643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4400">
                <a:solidFill>
                  <a:schemeClr val="tx2"/>
                </a:solidFill>
                <a:latin typeface="Verdana" charset="0"/>
              </a:rPr>
              <a:t>ABCD</a:t>
            </a:r>
            <a:r>
              <a:rPr lang="en-US" sz="4400" baseline="30000">
                <a:solidFill>
                  <a:schemeClr val="tx2"/>
                </a:solidFill>
                <a:latin typeface="Verdana" charset="0"/>
              </a:rPr>
              <a:t>2</a:t>
            </a:r>
            <a:r>
              <a:rPr lang="en-US" sz="4400">
                <a:solidFill>
                  <a:schemeClr val="tx2"/>
                </a:solidFill>
                <a:latin typeface="Verdana" charset="0"/>
              </a:rPr>
              <a:t> score</a:t>
            </a:r>
          </a:p>
        </p:txBody>
      </p:sp>
      <p:sp>
        <p:nvSpPr>
          <p:cNvPr id="17410" name="Text Box 5"/>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7411" name="Picture 6"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998663"/>
            <a:ext cx="7958137"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10"/>
          <p:cNvSpPr txBox="1">
            <a:spLocks noChangeArrowheads="1"/>
          </p:cNvSpPr>
          <p:nvPr/>
        </p:nvSpPr>
        <p:spPr bwMode="auto">
          <a:xfrm>
            <a:off x="914400" y="5372100"/>
            <a:ext cx="6781800" cy="7064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nchor="ctr">
            <a:spAutoFit/>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	</a:t>
            </a:r>
            <a:r>
              <a:rPr lang="en-US" sz="2000" b="1">
                <a:solidFill>
                  <a:srgbClr val="FFFF00"/>
                </a:solidFill>
              </a:rPr>
              <a:t>If participant is not taking medication to control their diabetes they are not given a point for the trial</a:t>
            </a:r>
          </a:p>
        </p:txBody>
      </p:sp>
      <p:pic>
        <p:nvPicPr>
          <p:cNvPr id="17413" name="Picture 7"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250825" y="1520825"/>
            <a:ext cx="87439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eaLnBrk="1" hangingPunct="1">
              <a:lnSpc>
                <a:spcPct val="90000"/>
              </a:lnSpc>
              <a:spcBef>
                <a:spcPct val="20000"/>
              </a:spcBef>
              <a:buClr>
                <a:schemeClr val="folHlink"/>
              </a:buClr>
              <a:buSzPct val="50000"/>
              <a:buFont typeface="Wingdings" charset="0"/>
              <a:buNone/>
              <a:defRPr/>
            </a:pPr>
            <a:r>
              <a:rPr lang="en-GB" sz="2600" dirty="0">
                <a:latin typeface="Verdana" charset="0"/>
              </a:rPr>
              <a:t>STROKE:</a:t>
            </a:r>
            <a:endParaRPr lang="en-GB" sz="1800" dirty="0">
              <a:latin typeface="Verdana" charset="0"/>
            </a:endParaRPr>
          </a:p>
          <a:p>
            <a:pPr marL="228600"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Acute non-</a:t>
            </a:r>
            <a:r>
              <a:rPr lang="en-GB" sz="1800" dirty="0" err="1">
                <a:latin typeface="Verdana" charset="0"/>
              </a:rPr>
              <a:t>cardioembolic</a:t>
            </a:r>
            <a:r>
              <a:rPr lang="en-GB" sz="1800" dirty="0">
                <a:latin typeface="Verdana" charset="0"/>
              </a:rPr>
              <a:t> ischaemic stroke presenting with any of the</a:t>
            </a:r>
          </a:p>
          <a:p>
            <a:pPr marL="228600"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following:  </a:t>
            </a:r>
            <a:endParaRPr lang="en-GB" sz="1800" u="sng" dirty="0">
              <a:latin typeface="Verdana" charset="0"/>
            </a:endParaRP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a. </a:t>
            </a:r>
            <a:r>
              <a:rPr lang="en-GB" sz="1800" dirty="0" err="1">
                <a:latin typeface="Verdana" charset="0"/>
              </a:rPr>
              <a:t>Ongoing</a:t>
            </a:r>
            <a:r>
              <a:rPr lang="en-GB" sz="1800" dirty="0">
                <a:latin typeface="Verdana" charset="0"/>
              </a:rPr>
              <a:t> limb weakness of more than one hour duration; and/or</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b. </a:t>
            </a:r>
            <a:r>
              <a:rPr lang="en-GB" sz="1800" dirty="0" err="1">
                <a:latin typeface="Verdana" charset="0"/>
              </a:rPr>
              <a:t>Ongoing</a:t>
            </a:r>
            <a:r>
              <a:rPr lang="en-GB" sz="1800" dirty="0">
                <a:latin typeface="Verdana" charset="0"/>
              </a:rPr>
              <a:t> dysphasia of more than one hour duration: and/or</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c. Resolved limb weakness of more than one hour duration with </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    </a:t>
            </a:r>
            <a:r>
              <a:rPr lang="en-GB" sz="1800" dirty="0" err="1">
                <a:latin typeface="Verdana" charset="0"/>
              </a:rPr>
              <a:t>ongoing</a:t>
            </a:r>
            <a:r>
              <a:rPr lang="en-GB" sz="1800" dirty="0">
                <a:latin typeface="Verdana" charset="0"/>
              </a:rPr>
              <a:t> facial weakness; and/or</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d. </a:t>
            </a:r>
            <a:r>
              <a:rPr lang="en-GB" sz="1800" dirty="0" err="1">
                <a:latin typeface="Verdana" charset="0"/>
              </a:rPr>
              <a:t>Ongoing</a:t>
            </a:r>
            <a:r>
              <a:rPr lang="en-GB" sz="1800" dirty="0">
                <a:latin typeface="Verdana" charset="0"/>
              </a:rPr>
              <a:t> isolated hemianopia of more than 1 hour duration with </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    positive neuroimaging evidence to support the new event (e.g. </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    ischaemic stroke in the occipital lobe) and/or</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e. Limb weakness that resolves between 24-48hrs after onset</a:t>
            </a:r>
          </a:p>
          <a:p>
            <a:pPr marL="685800" lvl="1" indent="-228600" eaLnBrk="1" hangingPunct="1">
              <a:lnSpc>
                <a:spcPct val="90000"/>
              </a:lnSpc>
              <a:spcBef>
                <a:spcPct val="20000"/>
              </a:spcBef>
              <a:buClr>
                <a:schemeClr val="folHlink"/>
              </a:buClr>
              <a:buSzPct val="50000"/>
              <a:buFont typeface="Wingdings" charset="0"/>
              <a:buNone/>
              <a:defRPr/>
            </a:pPr>
            <a:r>
              <a:rPr lang="en-GB" sz="1800" dirty="0">
                <a:latin typeface="Verdana" charset="0"/>
              </a:rPr>
              <a:t>f.  Dysphasia that resolves between 24-48hrs after onset.</a:t>
            </a:r>
          </a:p>
          <a:p>
            <a:pPr marL="685800" lvl="1" indent="-228600" eaLnBrk="1" hangingPunct="1">
              <a:lnSpc>
                <a:spcPct val="90000"/>
              </a:lnSpc>
              <a:spcBef>
                <a:spcPct val="20000"/>
              </a:spcBef>
              <a:buClr>
                <a:schemeClr val="folHlink"/>
              </a:buClr>
              <a:buSzPct val="50000"/>
              <a:buFont typeface="Wingdings" charset="0"/>
              <a:buNone/>
              <a:defRPr/>
            </a:pPr>
            <a:r>
              <a:rPr lang="en-US" sz="1800" dirty="0">
                <a:latin typeface="+mj-lt"/>
              </a:rPr>
              <a:t>g. Positive neuroimaging to support the new </a:t>
            </a:r>
            <a:r>
              <a:rPr lang="en-US" sz="1800" dirty="0" err="1">
                <a:latin typeface="+mj-lt"/>
              </a:rPr>
              <a:t>ischaemic</a:t>
            </a:r>
            <a:r>
              <a:rPr lang="en-US" sz="1800" dirty="0">
                <a:latin typeface="+mj-lt"/>
              </a:rPr>
              <a:t> event with MR    </a:t>
            </a:r>
          </a:p>
          <a:p>
            <a:pPr marL="685800" lvl="1" indent="-228600" eaLnBrk="1" hangingPunct="1">
              <a:lnSpc>
                <a:spcPct val="90000"/>
              </a:lnSpc>
              <a:spcBef>
                <a:spcPct val="20000"/>
              </a:spcBef>
              <a:buClr>
                <a:schemeClr val="folHlink"/>
              </a:buClr>
              <a:buSzPct val="50000"/>
              <a:buFont typeface="Wingdings" charset="0"/>
              <a:buNone/>
              <a:defRPr/>
            </a:pPr>
            <a:r>
              <a:rPr lang="en-US" sz="1800" dirty="0">
                <a:latin typeface="+mj-lt"/>
              </a:rPr>
              <a:t>    diffusion</a:t>
            </a:r>
            <a:r>
              <a:rPr lang="en-US" sz="1800" dirty="0"/>
              <a:t>.</a:t>
            </a:r>
          </a:p>
          <a:p>
            <a:pPr marL="685800" lvl="1" indent="-228600" eaLnBrk="1" hangingPunct="1">
              <a:lnSpc>
                <a:spcPct val="90000"/>
              </a:lnSpc>
              <a:spcBef>
                <a:spcPct val="20000"/>
              </a:spcBef>
              <a:buClr>
                <a:schemeClr val="folHlink"/>
              </a:buClr>
              <a:buSzPct val="50000"/>
              <a:buFont typeface="Wingdings" charset="0"/>
              <a:buNone/>
              <a:defRPr/>
            </a:pPr>
            <a:r>
              <a:rPr lang="en-US" sz="1800" dirty="0">
                <a:latin typeface="+mj-lt"/>
              </a:rPr>
              <a:t>h. Already on combined dual antiplatelet therapy (aspirin + </a:t>
            </a:r>
            <a:r>
              <a:rPr lang="en-US" sz="1800" dirty="0" err="1">
                <a:latin typeface="+mj-lt"/>
              </a:rPr>
              <a:t>dipyridamole</a:t>
            </a:r>
            <a:r>
              <a:rPr lang="en-US" sz="1800" dirty="0">
                <a:latin typeface="+mj-lt"/>
              </a:rPr>
              <a:t>)</a:t>
            </a:r>
            <a:endParaRPr lang="en-GB" sz="1800" dirty="0">
              <a:latin typeface="+mj-lt"/>
            </a:endParaRPr>
          </a:p>
          <a:p>
            <a:pPr marL="1143000" lvl="2" indent="-228600" eaLnBrk="1" hangingPunct="1">
              <a:lnSpc>
                <a:spcPct val="90000"/>
              </a:lnSpc>
              <a:spcBef>
                <a:spcPct val="20000"/>
              </a:spcBef>
              <a:buClr>
                <a:schemeClr val="folHlink"/>
              </a:buClr>
              <a:buSzPct val="50000"/>
              <a:buFont typeface="Wingdings" charset="0"/>
              <a:buNone/>
              <a:defRPr/>
            </a:pPr>
            <a:endParaRPr lang="en-GB" sz="1800" u="sng" dirty="0">
              <a:latin typeface="Verdana" charset="0"/>
            </a:endParaRPr>
          </a:p>
        </p:txBody>
      </p:sp>
      <p:sp>
        <p:nvSpPr>
          <p:cNvPr id="6" name="Rectangle 2"/>
          <p:cNvSpPr>
            <a:spLocks noGrp="1" noChangeArrowheads="1"/>
          </p:cNvSpPr>
          <p:nvPr>
            <p:ph type="title"/>
          </p:nvPr>
        </p:nvSpPr>
        <p:spPr>
          <a:xfrm>
            <a:off x="381000" y="498475"/>
            <a:ext cx="7793038" cy="1022350"/>
          </a:xfrm>
        </p:spPr>
        <p:txBody>
          <a:bodyPr/>
          <a:lstStyle/>
          <a:p>
            <a:pPr algn="ctr" eaLnBrk="1" hangingPunct="1">
              <a:defRPr/>
            </a:pPr>
            <a:r>
              <a:rPr lang="en-US">
                <a:latin typeface="Verdana" charset="0"/>
                <a:ea typeface="ＭＳ Ｐゴシック" charset="0"/>
                <a:cs typeface="ＭＳ Ｐゴシック" charset="0"/>
              </a:rPr>
              <a:t>TARDIS: Inclusion criteria</a:t>
            </a:r>
            <a:br>
              <a:rPr lang="en-US">
                <a:latin typeface="Verdana" charset="0"/>
                <a:ea typeface="ＭＳ Ｐゴシック" charset="0"/>
                <a:cs typeface="ＭＳ Ｐゴシック" charset="0"/>
              </a:rPr>
            </a:br>
            <a:endParaRPr lang="en-US">
              <a:solidFill>
                <a:srgbClr val="FF0000"/>
              </a:solidFill>
              <a:latin typeface="Verdana" charset="0"/>
              <a:ea typeface="ＭＳ Ｐゴシック" charset="0"/>
              <a:cs typeface="ＭＳ Ｐゴシック" charset="0"/>
            </a:endParaRPr>
          </a:p>
        </p:txBody>
      </p:sp>
      <p:sp>
        <p:nvSpPr>
          <p:cNvPr id="18435" name="Text Box 10"/>
          <p:cNvSpPr txBox="1">
            <a:spLocks noChangeArrowheads="1"/>
          </p:cNvSpPr>
          <p:nvPr/>
        </p:nvSpPr>
        <p:spPr bwMode="auto">
          <a:xfrm>
            <a:off x="64008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8436" name="Picture 13"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0" y="1752600"/>
            <a:ext cx="89947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5800" lvl="1" indent="-228600" eaLnBrk="1" hangingPunct="1">
              <a:lnSpc>
                <a:spcPct val="90000"/>
              </a:lnSpc>
              <a:spcBef>
                <a:spcPct val="20000"/>
              </a:spcBef>
              <a:buClr>
                <a:schemeClr val="folHlink"/>
              </a:buClr>
              <a:buSzPct val="50000"/>
              <a:buFont typeface="Wingdings" charset="0"/>
              <a:buNone/>
            </a:pPr>
            <a:r>
              <a:rPr lang="en-GB" sz="1800" u="sng">
                <a:latin typeface="Verdana" charset="0"/>
              </a:rPr>
              <a:t>STROKE (continued..)</a:t>
            </a:r>
          </a:p>
          <a:p>
            <a:pPr marL="685800" lvl="1" indent="-228600" eaLnBrk="1" hangingPunct="1">
              <a:lnSpc>
                <a:spcPct val="90000"/>
              </a:lnSpc>
              <a:spcBef>
                <a:spcPct val="20000"/>
              </a:spcBef>
              <a:buClr>
                <a:schemeClr val="folHlink"/>
              </a:buClr>
              <a:buSzPct val="50000"/>
              <a:buFont typeface="Wingdings" charset="0"/>
              <a:buNone/>
            </a:pPr>
            <a:endParaRPr lang="en-GB" sz="1800" u="sng">
              <a:latin typeface="Verdana" charset="0"/>
            </a:endParaRPr>
          </a:p>
          <a:p>
            <a:pPr marL="685800" lvl="1" indent="-228600" eaLnBrk="1" hangingPunct="1">
              <a:lnSpc>
                <a:spcPct val="90000"/>
              </a:lnSpc>
              <a:spcBef>
                <a:spcPct val="20000"/>
              </a:spcBef>
              <a:buClr>
                <a:schemeClr val="folHlink"/>
              </a:buClr>
              <a:buSzPct val="50000"/>
              <a:buFont typeface="Wingdings" charset="0"/>
              <a:buNone/>
            </a:pPr>
            <a:r>
              <a:rPr lang="en-GB" sz="1800">
                <a:latin typeface="Verdana" charset="0"/>
              </a:rPr>
              <a:t>Patients on combined therapy (aspirin + dipyridamole) or on monotherapy) eg aspirin alone, or clopidogrel alone, or dipyridamole alone, are eligible for recruitment.</a:t>
            </a:r>
          </a:p>
          <a:p>
            <a:pPr marL="685800" lvl="1" indent="-228600" eaLnBrk="1" hangingPunct="1">
              <a:lnSpc>
                <a:spcPct val="90000"/>
              </a:lnSpc>
              <a:spcBef>
                <a:spcPct val="20000"/>
              </a:spcBef>
              <a:buClr>
                <a:schemeClr val="folHlink"/>
              </a:buClr>
              <a:buSzPct val="50000"/>
              <a:buFont typeface="Wingdings" charset="0"/>
              <a:buNone/>
            </a:pPr>
            <a:endParaRPr lang="en-GB" sz="1800">
              <a:latin typeface="Verdana" charset="0"/>
            </a:endParaRPr>
          </a:p>
          <a:p>
            <a:pPr marL="685800" lvl="1" indent="-228600" eaLnBrk="1" hangingPunct="1">
              <a:lnSpc>
                <a:spcPct val="90000"/>
              </a:lnSpc>
              <a:spcBef>
                <a:spcPct val="20000"/>
              </a:spcBef>
              <a:buClr>
                <a:schemeClr val="folHlink"/>
              </a:buClr>
              <a:buSzPct val="50000"/>
              <a:buFont typeface="Wingdings" charset="0"/>
              <a:buNone/>
            </a:pPr>
            <a:r>
              <a:rPr lang="en-GB" sz="1800">
                <a:latin typeface="Verdana" charset="0"/>
              </a:rPr>
              <a:t>Neuroimaging is essential for ischaemic stroke to exclude intracranial haemorrhage and a non stroke diagnosis. If the patient received thrombolysis, a post-thrombolysis/pre-TARDIS scan needs to be done to exclude new thrombolysis associated bleeding prior to enrolment. Typically this is done routinely as </a:t>
            </a:r>
            <a:r>
              <a:rPr lang="ja-JP" altLang="en-GB" sz="1800">
                <a:latin typeface="Verdana" charset="0"/>
              </a:rPr>
              <a:t>‘</a:t>
            </a:r>
            <a:r>
              <a:rPr lang="en-GB" altLang="ja-JP" sz="1800">
                <a:latin typeface="Verdana" charset="0"/>
              </a:rPr>
              <a:t>standard of care</a:t>
            </a:r>
            <a:r>
              <a:rPr lang="ja-JP" altLang="en-GB" sz="1800">
                <a:latin typeface="Verdana" charset="0"/>
              </a:rPr>
              <a:t>’</a:t>
            </a:r>
            <a:r>
              <a:rPr lang="en-GB" altLang="ja-JP" sz="1800">
                <a:latin typeface="Verdana" charset="0"/>
              </a:rPr>
              <a:t>, but if it is not done, then it must be done prior to enrolment.</a:t>
            </a:r>
          </a:p>
          <a:p>
            <a:pPr marL="1143000" lvl="2" indent="-228600" eaLnBrk="1" hangingPunct="1">
              <a:lnSpc>
                <a:spcPct val="90000"/>
              </a:lnSpc>
              <a:spcBef>
                <a:spcPct val="20000"/>
              </a:spcBef>
              <a:buClr>
                <a:schemeClr val="folHlink"/>
              </a:buClr>
              <a:buSzPct val="50000"/>
              <a:buFont typeface="Wingdings" charset="0"/>
              <a:buNone/>
            </a:pPr>
            <a:endParaRPr lang="en-GB" sz="1800">
              <a:latin typeface="Verdana" charset="0"/>
            </a:endParaRPr>
          </a:p>
          <a:p>
            <a:pPr marL="685800" lvl="1" indent="-228600" eaLnBrk="1" hangingPunct="1">
              <a:lnSpc>
                <a:spcPct val="90000"/>
              </a:lnSpc>
              <a:spcBef>
                <a:spcPct val="20000"/>
              </a:spcBef>
              <a:buClr>
                <a:schemeClr val="folHlink"/>
              </a:buClr>
              <a:buSzPct val="50000"/>
              <a:buFont typeface="Wingdings" charset="0"/>
              <a:buNone/>
            </a:pPr>
            <a:r>
              <a:rPr lang="en-GB" sz="1800">
                <a:latin typeface="Verdana" charset="0"/>
              </a:rPr>
              <a:t>Patients, if thrombolysed for stroke with full recovery in less than 24 hours from the onset of symptoms, are eligible for inclusion as a stroke providing neuroimaging post thrombolysis excludes intracranial haemorrhage.</a:t>
            </a:r>
          </a:p>
        </p:txBody>
      </p:sp>
      <p:sp>
        <p:nvSpPr>
          <p:cNvPr id="6" name="Rectangle 2"/>
          <p:cNvSpPr>
            <a:spLocks noGrp="1" noChangeArrowheads="1"/>
          </p:cNvSpPr>
          <p:nvPr>
            <p:ph type="title"/>
          </p:nvPr>
        </p:nvSpPr>
        <p:spPr>
          <a:xfrm>
            <a:off x="381000" y="498475"/>
            <a:ext cx="7793038" cy="1143000"/>
          </a:xfrm>
        </p:spPr>
        <p:txBody>
          <a:bodyPr/>
          <a:lstStyle/>
          <a:p>
            <a:pPr algn="ctr" eaLnBrk="1" hangingPunct="1">
              <a:defRPr/>
            </a:pPr>
            <a:r>
              <a:rPr lang="en-US">
                <a:latin typeface="Verdana" charset="0"/>
                <a:ea typeface="ＭＳ Ｐゴシック" charset="0"/>
                <a:cs typeface="ＭＳ Ｐゴシック" charset="0"/>
              </a:rPr>
              <a:t/>
            </a:r>
            <a:br>
              <a:rPr lang="en-US">
                <a:latin typeface="Verdana" charset="0"/>
                <a:ea typeface="ＭＳ Ｐゴシック" charset="0"/>
                <a:cs typeface="ＭＳ Ｐゴシック" charset="0"/>
              </a:rPr>
            </a:br>
            <a:r>
              <a:rPr lang="en-US">
                <a:latin typeface="Verdana" charset="0"/>
                <a:ea typeface="ＭＳ Ｐゴシック" charset="0"/>
                <a:cs typeface="ＭＳ Ｐゴシック" charset="0"/>
              </a:rPr>
              <a:t>TARDIS: Additional inclusion      </a:t>
            </a:r>
            <a:br>
              <a:rPr lang="en-US">
                <a:latin typeface="Verdana" charset="0"/>
                <a:ea typeface="ＭＳ Ｐゴシック" charset="0"/>
                <a:cs typeface="ＭＳ Ｐゴシック" charset="0"/>
              </a:rPr>
            </a:br>
            <a:r>
              <a:rPr lang="en-US">
                <a:latin typeface="Verdana" charset="0"/>
                <a:ea typeface="ＭＳ Ｐゴシック" charset="0"/>
                <a:cs typeface="ＭＳ Ｐゴシック" charset="0"/>
              </a:rPr>
              <a:t>             information </a:t>
            </a:r>
            <a:br>
              <a:rPr lang="en-US">
                <a:latin typeface="Verdana" charset="0"/>
                <a:ea typeface="ＭＳ Ｐゴシック" charset="0"/>
                <a:cs typeface="ＭＳ Ｐゴシック" charset="0"/>
              </a:rPr>
            </a:br>
            <a:endParaRPr lang="en-US">
              <a:solidFill>
                <a:srgbClr val="FF0000"/>
              </a:solidFill>
              <a:latin typeface="Verdana" charset="0"/>
              <a:ea typeface="ＭＳ Ｐゴシック" charset="0"/>
              <a:cs typeface="ＭＳ Ｐゴシック" charset="0"/>
            </a:endParaRPr>
          </a:p>
        </p:txBody>
      </p:sp>
      <p:sp>
        <p:nvSpPr>
          <p:cNvPr id="19459" name="Text Box 10"/>
          <p:cNvSpPr txBox="1">
            <a:spLocks noChangeArrowheads="1"/>
          </p:cNvSpPr>
          <p:nvPr/>
        </p:nvSpPr>
        <p:spPr bwMode="auto">
          <a:xfrm>
            <a:off x="64008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9460" name="Picture 13"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Verdana" charset="0"/>
              </a:rPr>
              <a:t/>
            </a:r>
            <a:br>
              <a:rPr lang="en-US" dirty="0" smtClean="0">
                <a:latin typeface="Verdana" charset="0"/>
              </a:rPr>
            </a:br>
            <a:r>
              <a:rPr lang="en-US" dirty="0" smtClean="0">
                <a:latin typeface="Verdana" charset="0"/>
              </a:rPr>
              <a:t>TARDIS</a:t>
            </a:r>
            <a:r>
              <a:rPr lang="en-US" dirty="0">
                <a:latin typeface="Verdana" charset="0"/>
              </a:rPr>
              <a:t>: Exclusion criteria</a:t>
            </a:r>
            <a:r>
              <a:rPr lang="en-US" sz="4400" dirty="0" smtClean="0">
                <a:latin typeface="Verdana" charset="0"/>
              </a:rPr>
              <a:t/>
            </a:r>
            <a:br>
              <a:rPr lang="en-US" sz="4400" dirty="0" smtClean="0">
                <a:latin typeface="Verdana" charset="0"/>
              </a:rPr>
            </a:br>
            <a:endParaRPr lang="en-US" dirty="0"/>
          </a:p>
        </p:txBody>
      </p:sp>
      <p:sp>
        <p:nvSpPr>
          <p:cNvPr id="20482" name="Content Placeholder 2"/>
          <p:cNvSpPr>
            <a:spLocks noGrp="1"/>
          </p:cNvSpPr>
          <p:nvPr>
            <p:ph idx="1"/>
          </p:nvPr>
        </p:nvSpPr>
        <p:spPr/>
        <p:txBody>
          <a:bodyPr/>
          <a:lstStyle/>
          <a:p>
            <a:pPr marL="0" indent="0">
              <a:buFont typeface="Wingdings 3" charset="0"/>
              <a:buNone/>
            </a:pPr>
            <a:r>
              <a:rPr lang="en-US" sz="1800" dirty="0">
                <a:latin typeface="Verdana" charset="0"/>
                <a:ea typeface="ＭＳ Ｐゴシック" charset="0"/>
                <a:cs typeface="ＭＳ Ｐゴシック" charset="0"/>
              </a:rPr>
              <a:t>1. Age&lt;50</a:t>
            </a:r>
          </a:p>
          <a:p>
            <a:pPr marL="0" indent="0">
              <a:buFont typeface="Wingdings 3" charset="0"/>
              <a:buNone/>
            </a:pPr>
            <a:r>
              <a:rPr lang="en-US" sz="1800" dirty="0">
                <a:latin typeface="Verdana" charset="0"/>
                <a:ea typeface="ＭＳ Ｐゴシック" charset="0"/>
                <a:cs typeface="ＭＳ Ｐゴシック" charset="0"/>
              </a:rPr>
              <a:t>2. Isolated sensory symptoms or vertigo/dizziness or facial weakness</a:t>
            </a:r>
          </a:p>
          <a:p>
            <a:pPr marL="0" indent="0">
              <a:buFont typeface="Wingdings 3" charset="0"/>
              <a:buNone/>
            </a:pPr>
            <a:r>
              <a:rPr lang="en-US" sz="1800" dirty="0">
                <a:latin typeface="Verdana" charset="0"/>
                <a:ea typeface="ＭＳ Ｐゴシック" charset="0"/>
                <a:cs typeface="ＭＳ Ｐゴシック" charset="0"/>
              </a:rPr>
              <a:t>3. Isolated hemianopia without positive neuroimaging evidence</a:t>
            </a:r>
          </a:p>
          <a:p>
            <a:pPr marL="0" indent="0">
              <a:buFont typeface="Wingdings 3" charset="0"/>
              <a:buNone/>
            </a:pPr>
            <a:r>
              <a:rPr lang="en-US" sz="1800" dirty="0">
                <a:latin typeface="Verdana" charset="0"/>
                <a:ea typeface="ＭＳ Ｐゴシック" charset="0"/>
                <a:cs typeface="ＭＳ Ｐゴシック" charset="0"/>
              </a:rPr>
              <a:t>4. Intracranial </a:t>
            </a:r>
            <a:r>
              <a:rPr lang="en-US" sz="1800" dirty="0" err="1">
                <a:latin typeface="Verdana" charset="0"/>
                <a:ea typeface="ＭＳ Ｐゴシック" charset="0"/>
                <a:cs typeface="ＭＳ Ｐゴシック" charset="0"/>
              </a:rPr>
              <a:t>haemorrhage</a:t>
            </a:r>
            <a:endParaRPr lang="en-US" sz="1800" dirty="0">
              <a:latin typeface="Verdana" charset="0"/>
              <a:ea typeface="ＭＳ Ｐゴシック" charset="0"/>
              <a:cs typeface="ＭＳ Ｐゴシック" charset="0"/>
            </a:endParaRPr>
          </a:p>
          <a:p>
            <a:pPr marL="0" indent="0">
              <a:buFont typeface="Wingdings 3" charset="0"/>
              <a:buNone/>
            </a:pPr>
            <a:r>
              <a:rPr lang="en-US" sz="1800" dirty="0">
                <a:latin typeface="Verdana" charset="0"/>
                <a:ea typeface="ＭＳ Ｐゴシック" charset="0"/>
                <a:cs typeface="ＭＳ Ｐゴシック" charset="0"/>
              </a:rPr>
              <a:t>5. Baseline neuroimaging showing parenchymal </a:t>
            </a:r>
            <a:r>
              <a:rPr lang="en-US" sz="1800" dirty="0" err="1">
                <a:latin typeface="Verdana" charset="0"/>
                <a:ea typeface="ＭＳ Ｐゴシック" charset="0"/>
                <a:cs typeface="ＭＳ Ｐゴシック" charset="0"/>
              </a:rPr>
              <a:t>haemorrhagic</a:t>
            </a:r>
            <a:r>
              <a:rPr lang="en-US" sz="1800" dirty="0">
                <a:latin typeface="Verdana" charset="0"/>
                <a:ea typeface="ＭＳ Ｐゴシック" charset="0"/>
                <a:cs typeface="ＭＳ Ｐゴシック" charset="0"/>
              </a:rPr>
              <a:t> transformation (PHI/II) of infarct, subarachnoid </a:t>
            </a:r>
            <a:r>
              <a:rPr lang="en-US" sz="1800" dirty="0" err="1">
                <a:latin typeface="Verdana" charset="0"/>
                <a:ea typeface="ＭＳ Ｐゴシック" charset="0"/>
                <a:cs typeface="ＭＳ Ｐゴシック" charset="0"/>
              </a:rPr>
              <a:t>haemorrhage</a:t>
            </a:r>
            <a:r>
              <a:rPr lang="en-US" sz="1800" dirty="0">
                <a:latin typeface="Verdana" charset="0"/>
                <a:ea typeface="ＭＳ Ｐゴシック" charset="0"/>
                <a:cs typeface="ＭＳ Ｐゴシック" charset="0"/>
              </a:rPr>
              <a:t> or other non </a:t>
            </a:r>
            <a:r>
              <a:rPr lang="en-US" sz="1800" dirty="0" err="1">
                <a:latin typeface="Verdana" charset="0"/>
                <a:ea typeface="ＭＳ Ｐゴシック" charset="0"/>
                <a:cs typeface="ＭＳ Ｐゴシック" charset="0"/>
              </a:rPr>
              <a:t>ischaemic</a:t>
            </a:r>
            <a:r>
              <a:rPr lang="en-US" sz="1800" dirty="0">
                <a:latin typeface="Verdana" charset="0"/>
                <a:ea typeface="ＭＳ Ｐゴシック" charset="0"/>
                <a:cs typeface="ＭＳ Ｐゴシック" charset="0"/>
              </a:rPr>
              <a:t> cause for symptoms</a:t>
            </a:r>
          </a:p>
          <a:p>
            <a:pPr marL="0" indent="0">
              <a:buFont typeface="Wingdings 3" charset="0"/>
              <a:buNone/>
            </a:pPr>
            <a:r>
              <a:rPr lang="en-US" sz="1800" dirty="0">
                <a:latin typeface="Verdana" charset="0"/>
                <a:ea typeface="ＭＳ Ｐゴシック" charset="0"/>
                <a:cs typeface="ＭＳ Ｐゴシック" charset="0"/>
              </a:rPr>
              <a:t>6. Presumed </a:t>
            </a:r>
            <a:r>
              <a:rPr lang="en-US" sz="1800" dirty="0" err="1">
                <a:latin typeface="Verdana" charset="0"/>
                <a:ea typeface="ＭＳ Ｐゴシック" charset="0"/>
                <a:cs typeface="ＭＳ Ｐゴシック" charset="0"/>
              </a:rPr>
              <a:t>cardioembolic</a:t>
            </a:r>
            <a:r>
              <a:rPr lang="en-US" sz="1800" dirty="0">
                <a:latin typeface="Verdana" charset="0"/>
                <a:ea typeface="ＭＳ Ｐゴシック" charset="0"/>
                <a:cs typeface="ＭＳ Ｐゴシック" charset="0"/>
              </a:rPr>
              <a:t> stroke (e.g. history or current AF, myocardial infarction within 3 months)</a:t>
            </a:r>
          </a:p>
          <a:p>
            <a:pPr marL="0" indent="0">
              <a:buFont typeface="Wingdings 3" charset="0"/>
              <a:buNone/>
            </a:pPr>
            <a:r>
              <a:rPr lang="en-US" sz="1800" dirty="0">
                <a:latin typeface="Verdana" charset="0"/>
                <a:ea typeface="ＭＳ Ｐゴシック" charset="0"/>
                <a:cs typeface="ＭＳ Ｐゴシック" charset="0"/>
              </a:rPr>
              <a:t>7. Participants with contraindications to, or intolerance of, aspirin, </a:t>
            </a:r>
            <a:r>
              <a:rPr lang="en-US" sz="1800" dirty="0" err="1">
                <a:latin typeface="Verdana" charset="0"/>
                <a:ea typeface="ＭＳ Ｐゴシック" charset="0"/>
                <a:cs typeface="ＭＳ Ｐゴシック" charset="0"/>
              </a:rPr>
              <a:t>clopidogrel</a:t>
            </a:r>
            <a:r>
              <a:rPr lang="en-US" sz="1800" dirty="0">
                <a:latin typeface="Verdana" charset="0"/>
                <a:ea typeface="ＭＳ Ｐゴシック" charset="0"/>
                <a:cs typeface="ＭＳ Ｐゴシック" charset="0"/>
              </a:rPr>
              <a:t> or </a:t>
            </a:r>
            <a:r>
              <a:rPr lang="en-US" sz="1800" dirty="0" err="1">
                <a:latin typeface="Verdana" charset="0"/>
                <a:ea typeface="ＭＳ Ｐゴシック" charset="0"/>
                <a:cs typeface="ＭＳ Ｐゴシック" charset="0"/>
              </a:rPr>
              <a:t>dipyridamole</a:t>
            </a:r>
            <a:r>
              <a:rPr lang="en-US" sz="1800" dirty="0">
                <a:latin typeface="Verdana" charset="0"/>
                <a:ea typeface="ＭＳ Ｐゴシック" charset="0"/>
                <a:cs typeface="ＭＳ Ｐゴシック" charset="0"/>
              </a:rPr>
              <a:t>.</a:t>
            </a:r>
          </a:p>
          <a:p>
            <a:pPr marL="0" indent="0">
              <a:buFont typeface="Wingdings 3" charset="0"/>
              <a:buNone/>
            </a:pPr>
            <a:r>
              <a:rPr lang="en-US" sz="1800" dirty="0">
                <a:latin typeface="Verdana" charset="0"/>
                <a:ea typeface="ＭＳ Ｐゴシック" charset="0"/>
                <a:cs typeface="ＭＳ Ｐゴシック" charset="0"/>
              </a:rPr>
              <a:t>8. Participants with definite need for treatment with aspirin, </a:t>
            </a:r>
            <a:r>
              <a:rPr lang="en-US" sz="1800" dirty="0" err="1">
                <a:latin typeface="Verdana" charset="0"/>
                <a:ea typeface="ＭＳ Ｐゴシック" charset="0"/>
                <a:cs typeface="ＭＳ Ｐゴシック" charset="0"/>
              </a:rPr>
              <a:t>clopidogrel</a:t>
            </a:r>
            <a:r>
              <a:rPr lang="en-US" sz="1800" dirty="0">
                <a:latin typeface="Verdana" charset="0"/>
                <a:ea typeface="ＭＳ Ｐゴシック" charset="0"/>
                <a:cs typeface="ＭＳ Ｐゴシック" charset="0"/>
              </a:rPr>
              <a:t> or </a:t>
            </a:r>
            <a:r>
              <a:rPr lang="en-US" sz="1800" dirty="0" err="1">
                <a:latin typeface="Verdana" charset="0"/>
                <a:ea typeface="ＭＳ Ｐゴシック" charset="0"/>
                <a:cs typeface="ＭＳ Ｐゴシック" charset="0"/>
              </a:rPr>
              <a:t>dipyridamole</a:t>
            </a:r>
            <a:r>
              <a:rPr lang="en-US" sz="1800" dirty="0">
                <a:latin typeface="Verdana" charset="0"/>
                <a:ea typeface="ＭＳ Ｐゴシック" charset="0"/>
                <a:cs typeface="ＭＳ Ｐゴシック" charset="0"/>
              </a:rPr>
              <a:t> individually or in combination (e.g. aspirin and </a:t>
            </a:r>
            <a:r>
              <a:rPr lang="en-US" sz="1800" dirty="0" err="1">
                <a:latin typeface="Verdana" charset="0"/>
                <a:ea typeface="ＭＳ Ｐゴシック" charset="0"/>
                <a:cs typeface="ＭＳ Ｐゴシック" charset="0"/>
              </a:rPr>
              <a:t>clopidogrel</a:t>
            </a:r>
            <a:r>
              <a:rPr lang="en-US" sz="1800" dirty="0">
                <a:latin typeface="Verdana" charset="0"/>
                <a:ea typeface="ＭＳ Ｐゴシック" charset="0"/>
                <a:cs typeface="ＭＳ Ｐゴシック" charset="0"/>
              </a:rPr>
              <a:t> for recent MI/acute coronary syndrome)</a:t>
            </a:r>
          </a:p>
          <a:p>
            <a:pPr marL="0" indent="0">
              <a:buFont typeface="Wingdings 3" charset="0"/>
              <a:buNone/>
            </a:pPr>
            <a:endParaRPr lang="en-US" dirty="0">
              <a:latin typeface="Verdana" charset="0"/>
              <a:ea typeface="ＭＳ Ｐゴシック" charset="0"/>
              <a:cs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60350"/>
            <a:ext cx="8667750" cy="730250"/>
          </a:xfrm>
        </p:spPr>
        <p:txBody>
          <a:bodyPr/>
          <a:lstStyle/>
          <a:p>
            <a:pPr algn="ctr">
              <a:defRPr/>
            </a:pPr>
            <a:r>
              <a:rPr lang="en-US" dirty="0" smtClean="0">
                <a:latin typeface="Verdana" charset="0"/>
              </a:rPr>
              <a:t/>
            </a:r>
            <a:br>
              <a:rPr lang="en-US" dirty="0" smtClean="0">
                <a:latin typeface="Verdana" charset="0"/>
              </a:rPr>
            </a:br>
            <a:r>
              <a:rPr lang="en-US" dirty="0" smtClean="0">
                <a:latin typeface="Verdana" charset="0"/>
              </a:rPr>
              <a:t>TARDIS</a:t>
            </a:r>
            <a:r>
              <a:rPr lang="en-US" dirty="0">
                <a:latin typeface="Verdana" charset="0"/>
              </a:rPr>
              <a:t>: Exclusion criteria</a:t>
            </a:r>
            <a:r>
              <a:rPr lang="en-US" sz="4400" dirty="0" smtClean="0">
                <a:latin typeface="Verdana" charset="0"/>
              </a:rPr>
              <a:t/>
            </a:r>
            <a:br>
              <a:rPr lang="en-US" sz="4400" dirty="0" smtClean="0">
                <a:latin typeface="Verdana" charset="0"/>
              </a:rPr>
            </a:br>
            <a:endParaRPr lang="en-US" dirty="0"/>
          </a:p>
        </p:txBody>
      </p:sp>
      <p:sp>
        <p:nvSpPr>
          <p:cNvPr id="7" name="Content Placeholder 6"/>
          <p:cNvSpPr>
            <a:spLocks noGrp="1"/>
          </p:cNvSpPr>
          <p:nvPr>
            <p:ph idx="1"/>
          </p:nvPr>
        </p:nvSpPr>
        <p:spPr/>
        <p:txBody>
          <a:bodyPr/>
          <a:lstStyle/>
          <a:p>
            <a:pPr marL="0" indent="0">
              <a:buFont typeface="Wingdings 3" charset="0"/>
              <a:buNone/>
              <a:defRPr/>
            </a:pPr>
            <a:r>
              <a:rPr lang="en-US" sz="1800" dirty="0" smtClean="0"/>
              <a:t>9. Definite need for full dose oral (e.g. warfarin, </a:t>
            </a:r>
            <a:r>
              <a:rPr lang="en-US" sz="1800" dirty="0" err="1" smtClean="0"/>
              <a:t>dabigatran</a:t>
            </a:r>
            <a:r>
              <a:rPr lang="en-US" sz="1800" dirty="0" smtClean="0"/>
              <a:t>) or medium to high dose parenteral (e.g. heparin) anti-coagulation. NB Low dose heparin for DVT prophylaxis is allowed</a:t>
            </a:r>
          </a:p>
          <a:p>
            <a:pPr marL="0" indent="0">
              <a:buFont typeface="Wingdings 3" charset="0"/>
              <a:buNone/>
              <a:defRPr/>
            </a:pPr>
            <a:r>
              <a:rPr lang="en-US" sz="1800" dirty="0" smtClean="0"/>
              <a:t>10. Definite need for glycoprotein </a:t>
            </a:r>
            <a:r>
              <a:rPr lang="en-US" sz="1800" dirty="0" err="1" smtClean="0"/>
              <a:t>IIb-IIIa</a:t>
            </a:r>
            <a:r>
              <a:rPr lang="en-US" sz="1800" dirty="0" smtClean="0"/>
              <a:t> inhibitors</a:t>
            </a:r>
          </a:p>
          <a:p>
            <a:pPr marL="0" indent="0">
              <a:buFont typeface="Wingdings 3" charset="0"/>
              <a:buNone/>
              <a:defRPr/>
            </a:pPr>
            <a:r>
              <a:rPr lang="en-US" sz="1800" dirty="0" smtClean="0"/>
              <a:t>11. Patients who have received thrombolysis within 24 hours</a:t>
            </a:r>
          </a:p>
          <a:p>
            <a:pPr marL="0" indent="0">
              <a:buFont typeface="Wingdings 3" charset="0"/>
              <a:buNone/>
              <a:defRPr/>
            </a:pPr>
            <a:r>
              <a:rPr lang="en-US" sz="1800" dirty="0" smtClean="0"/>
              <a:t>12. No enteral access</a:t>
            </a:r>
          </a:p>
          <a:p>
            <a:pPr marL="0" indent="0">
              <a:buFont typeface="Wingdings 3" charset="0"/>
              <a:buNone/>
              <a:defRPr/>
            </a:pPr>
            <a:r>
              <a:rPr lang="en-US" sz="1800" dirty="0" smtClean="0"/>
              <a:t>13. Pre-morbid dependency (</a:t>
            </a:r>
            <a:r>
              <a:rPr lang="en-US" sz="1800" dirty="0" err="1" smtClean="0"/>
              <a:t>mRS</a:t>
            </a:r>
            <a:r>
              <a:rPr lang="en-US" sz="1800" dirty="0" smtClean="0"/>
              <a:t>&gt;2).</a:t>
            </a:r>
          </a:p>
          <a:p>
            <a:pPr marL="0" indent="0">
              <a:buFont typeface="Wingdings 3" charset="0"/>
              <a:buNone/>
              <a:defRPr/>
            </a:pPr>
            <a:r>
              <a:rPr lang="en-US" sz="1800" dirty="0" smtClean="0"/>
              <a:t>14. Severe high BP (BP&gt;185/110 mmHg).</a:t>
            </a:r>
          </a:p>
          <a:p>
            <a:pPr marL="0" indent="0">
              <a:buFont typeface="Wingdings 3" charset="0"/>
              <a:buNone/>
              <a:defRPr/>
            </a:pPr>
            <a:r>
              <a:rPr lang="en-US" sz="1800" dirty="0" smtClean="0"/>
              <a:t>15. </a:t>
            </a:r>
            <a:r>
              <a:rPr lang="en-US" sz="1800" dirty="0" err="1" smtClean="0"/>
              <a:t>Haemoglobin</a:t>
            </a:r>
            <a:r>
              <a:rPr lang="en-US" sz="1800" dirty="0" smtClean="0"/>
              <a:t> less than 10g/</a:t>
            </a:r>
            <a:r>
              <a:rPr lang="en-US" sz="1800" dirty="0" err="1" smtClean="0"/>
              <a:t>dL</a:t>
            </a:r>
            <a:endParaRPr lang="en-US" sz="1800" dirty="0" smtClean="0"/>
          </a:p>
          <a:p>
            <a:pPr marL="0" indent="0">
              <a:buFont typeface="Wingdings 3" charset="0"/>
              <a:buNone/>
              <a:defRPr/>
            </a:pPr>
            <a:r>
              <a:rPr lang="en-US" sz="1800" dirty="0"/>
              <a:t>16. Platelet count more than 600 x 109 /L or less than 100 x 109 /L</a:t>
            </a:r>
          </a:p>
          <a:p>
            <a:pPr marL="0" indent="0">
              <a:buFont typeface="Wingdings 3" charset="0"/>
              <a:buNone/>
              <a:defRPr/>
            </a:pPr>
            <a:r>
              <a:rPr lang="en-US" sz="1800" dirty="0"/>
              <a:t>17. White cell count more than 30 x 109 /L or less than 3.5 x 109 /L</a:t>
            </a:r>
          </a:p>
          <a:p>
            <a:pPr marL="0" indent="0">
              <a:buFont typeface="Wingdings 3" charset="0"/>
              <a:buNone/>
              <a:defRPr/>
            </a:pPr>
            <a:r>
              <a:rPr lang="en-US" sz="1800" dirty="0"/>
              <a:t>18. Major bleeding within 1 year (e.g. peptic ulcer, </a:t>
            </a:r>
            <a:r>
              <a:rPr lang="en-US" sz="1800" dirty="0" err="1"/>
              <a:t>intracerebral</a:t>
            </a:r>
            <a:r>
              <a:rPr lang="en-US" sz="1800" dirty="0"/>
              <a:t> </a:t>
            </a:r>
            <a:r>
              <a:rPr lang="en-US" sz="1800" dirty="0" err="1"/>
              <a:t>haemorrhage</a:t>
            </a:r>
            <a:r>
              <a:rPr lang="en-US" sz="1800" dirty="0"/>
              <a:t>).</a:t>
            </a:r>
          </a:p>
          <a:p>
            <a:pPr marL="0" indent="0">
              <a:buFont typeface="Wingdings 3" charset="0"/>
              <a:buNone/>
              <a:defRPr/>
            </a:pPr>
            <a:r>
              <a:rPr lang="en-US" sz="1800" dirty="0"/>
              <a:t>19. Planned surgery during 3 month follow-up (e.g. carotid </a:t>
            </a:r>
            <a:r>
              <a:rPr lang="en-US" sz="1800" dirty="0" err="1"/>
              <a:t>endarterectomy</a:t>
            </a:r>
            <a:r>
              <a:rPr lang="en-US" sz="1800" dirty="0"/>
              <a:t>)</a:t>
            </a:r>
            <a:endParaRPr lang="en-US" sz="1800" dirty="0" smtClean="0"/>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Verdana" charset="0"/>
              </a:rPr>
              <a:t/>
            </a:r>
            <a:br>
              <a:rPr lang="en-US" dirty="0" smtClean="0">
                <a:latin typeface="Verdana" charset="0"/>
              </a:rPr>
            </a:br>
            <a:r>
              <a:rPr lang="en-US" dirty="0" smtClean="0">
                <a:latin typeface="Verdana" charset="0"/>
              </a:rPr>
              <a:t>TARDIS: Exclusion criteria</a:t>
            </a:r>
            <a:r>
              <a:rPr lang="en-US" sz="4400" dirty="0" smtClean="0">
                <a:latin typeface="Verdana" charset="0"/>
              </a:rPr>
              <a:t/>
            </a:r>
            <a:br>
              <a:rPr lang="en-US" sz="4400" dirty="0" smtClean="0">
                <a:latin typeface="Verdana" charset="0"/>
              </a:rPr>
            </a:br>
            <a:endParaRPr lang="en-US" dirty="0"/>
          </a:p>
        </p:txBody>
      </p:sp>
      <p:sp>
        <p:nvSpPr>
          <p:cNvPr id="22530" name="Content Placeholder 2"/>
          <p:cNvSpPr>
            <a:spLocks noGrp="1"/>
          </p:cNvSpPr>
          <p:nvPr>
            <p:ph idx="1"/>
          </p:nvPr>
        </p:nvSpPr>
        <p:spPr/>
        <p:txBody>
          <a:bodyPr/>
          <a:lstStyle/>
          <a:p>
            <a:pPr marL="0" indent="0">
              <a:buFont typeface="Wingdings 3" charset="0"/>
              <a:buNone/>
            </a:pPr>
            <a:r>
              <a:rPr lang="en-US" sz="1800">
                <a:latin typeface="Verdana" charset="0"/>
                <a:ea typeface="ＭＳ Ｐゴシック" charset="0"/>
                <a:cs typeface="ＭＳ Ｐゴシック" charset="0"/>
              </a:rPr>
              <a:t>20. Concomitant STEMI or NSTEMI.</a:t>
            </a:r>
          </a:p>
          <a:p>
            <a:pPr marL="0" indent="0">
              <a:buFont typeface="Wingdings 3" charset="0"/>
              <a:buNone/>
            </a:pPr>
            <a:r>
              <a:rPr lang="en-US" sz="1800">
                <a:latin typeface="Verdana" charset="0"/>
                <a:ea typeface="ＭＳ Ｐゴシック" charset="0"/>
                <a:cs typeface="ＭＳ Ｐゴシック" charset="0"/>
              </a:rPr>
              <a:t>21. Stroke secondary to a procedure (e.g. carotid or coronary intervention)</a:t>
            </a:r>
          </a:p>
          <a:p>
            <a:pPr marL="0" indent="0">
              <a:buFont typeface="Wingdings 3" charset="0"/>
              <a:buNone/>
            </a:pPr>
            <a:r>
              <a:rPr lang="en-US" sz="1800">
                <a:latin typeface="Verdana" charset="0"/>
                <a:ea typeface="ＭＳ Ｐゴシック" charset="0"/>
                <a:cs typeface="ＭＳ Ｐゴシック" charset="0"/>
              </a:rPr>
              <a:t>22. Coma (GCS&lt;8)</a:t>
            </a:r>
          </a:p>
          <a:p>
            <a:pPr marL="0" indent="0">
              <a:buFont typeface="Wingdings 3" charset="0"/>
              <a:buNone/>
            </a:pPr>
            <a:r>
              <a:rPr lang="en-US" sz="1800">
                <a:latin typeface="Verdana" charset="0"/>
                <a:ea typeface="ＭＳ Ｐゴシック" charset="0"/>
                <a:cs typeface="ＭＳ Ｐゴシック" charset="0"/>
              </a:rPr>
              <a:t>23. Non-stroke life expectancy&lt;6 months</a:t>
            </a:r>
          </a:p>
          <a:p>
            <a:pPr marL="0" indent="0">
              <a:buFont typeface="Wingdings 3" charset="0"/>
              <a:buNone/>
            </a:pPr>
            <a:r>
              <a:rPr lang="en-US" sz="1800">
                <a:latin typeface="Verdana" charset="0"/>
                <a:ea typeface="ＭＳ Ｐゴシック" charset="0"/>
                <a:cs typeface="ＭＳ Ｐゴシック" charset="0"/>
              </a:rPr>
              <a:t>24. Dementia</a:t>
            </a:r>
          </a:p>
          <a:p>
            <a:pPr marL="0" indent="0">
              <a:buFont typeface="Wingdings 3" charset="0"/>
              <a:buNone/>
            </a:pPr>
            <a:r>
              <a:rPr lang="en-US" sz="1800">
                <a:latin typeface="Verdana" charset="0"/>
                <a:ea typeface="ＭＳ Ｐゴシック" charset="0"/>
                <a:cs typeface="ＭＳ Ｐゴシック" charset="0"/>
              </a:rPr>
              <a:t>25. Participation in another drug or devices trial concurrently or within 30 days.(participants may take part in observational studies or non-drug or devices trials)</a:t>
            </a:r>
          </a:p>
          <a:p>
            <a:pPr marL="0" indent="0">
              <a:buFont typeface="Wingdings 3" charset="0"/>
              <a:buNone/>
            </a:pPr>
            <a:r>
              <a:rPr lang="en-US" sz="1800">
                <a:latin typeface="Verdana" charset="0"/>
                <a:ea typeface="ＭＳ Ｐゴシック" charset="0"/>
                <a:cs typeface="ＭＳ Ｐゴシック" charset="0"/>
              </a:rPr>
              <a:t>26. Geographical or other factors that may interfere with follow-up e.g. no fixed address or telephone contact number, not registered with a GP, or overseas visitor.</a:t>
            </a:r>
          </a:p>
          <a:p>
            <a:pPr marL="0" indent="0">
              <a:buFont typeface="Wingdings 3" charset="0"/>
              <a:buNone/>
            </a:pPr>
            <a:r>
              <a:rPr lang="en-US" sz="1800">
                <a:latin typeface="Verdana" charset="0"/>
                <a:ea typeface="ＭＳ Ｐゴシック" charset="0"/>
                <a:cs typeface="ＭＳ Ｐゴシック" charset="0"/>
              </a:rPr>
              <a:t>27. Females of childbearing potential, pregnancy or breastfeeding</a:t>
            </a:r>
          </a:p>
          <a:p>
            <a:pPr marL="0" indent="0">
              <a:buFont typeface="Wingdings 3" charset="0"/>
              <a:buNone/>
            </a:pPr>
            <a:r>
              <a:rPr lang="en-US" sz="1800">
                <a:latin typeface="Verdana" charset="0"/>
                <a:ea typeface="ＭＳ Ｐゴシック" charset="0"/>
                <a:cs typeface="ＭＳ Ｐゴシック" charset="0"/>
              </a:rPr>
              <a:t>28. Patients who have not had post thrombolysis neuroimaging.</a:t>
            </a:r>
          </a:p>
          <a:p>
            <a:pPr marL="0" indent="0">
              <a:buFont typeface="Wingdings 3" charset="0"/>
              <a:buNone/>
            </a:pPr>
            <a:r>
              <a:rPr lang="en-US" sz="1800">
                <a:latin typeface="Verdana" charset="0"/>
                <a:ea typeface="ＭＳ Ｐゴシック" charset="0"/>
                <a:cs typeface="ＭＳ Ｐゴシック" charset="0"/>
              </a:rPr>
              <a:t>29. Patients on aspirin and clopidogrel prior to the underlying event.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8"/>
          <p:cNvSpPr>
            <a:spLocks noChangeArrowheads="1"/>
          </p:cNvSpPr>
          <p:nvPr/>
        </p:nvSpPr>
        <p:spPr bwMode="auto">
          <a:xfrm>
            <a:off x="8505825" y="260350"/>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ctr"/>
            <a:endParaRPr lang="en-US"/>
          </a:p>
        </p:txBody>
      </p:sp>
      <p:sp>
        <p:nvSpPr>
          <p:cNvPr id="23554" name="Text Box 10"/>
          <p:cNvSpPr txBox="1">
            <a:spLocks noChangeArrowheads="1"/>
          </p:cNvSpPr>
          <p:nvPr/>
        </p:nvSpPr>
        <p:spPr bwMode="auto">
          <a:xfrm>
            <a:off x="6477000" y="6491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
        <p:nvSpPr>
          <p:cNvPr id="6" name="Rectangle 13"/>
          <p:cNvSpPr>
            <a:spLocks noGrp="1" noChangeArrowheads="1"/>
          </p:cNvSpPr>
          <p:nvPr>
            <p:ph type="title"/>
          </p:nvPr>
        </p:nvSpPr>
        <p:spPr>
          <a:xfrm>
            <a:off x="1152947" y="720899"/>
            <a:ext cx="6762750" cy="838200"/>
          </a:xfrm>
          <a:effectLst>
            <a:outerShdw blurRad="63500" dist="38099" dir="2700000" algn="ctr" rotWithShape="0">
              <a:schemeClr val="bg2">
                <a:alpha val="74998"/>
              </a:schemeClr>
            </a:outerShdw>
          </a:effectLst>
        </p:spPr>
        <p:txBody>
          <a:bodyPr/>
          <a:lstStyle/>
          <a:p>
            <a:pPr algn="ctr" eaLnBrk="1" hangingPunct="1">
              <a:defRPr/>
            </a:pPr>
            <a:r>
              <a:rPr lang="en-US" dirty="0" smtClean="0">
                <a:ea typeface="ＭＳ Ｐゴシック" charset="-128"/>
                <a:cs typeface="ＭＳ Ｐゴシック" charset="-128"/>
              </a:rPr>
              <a:t>Documentation</a:t>
            </a:r>
            <a:endParaRPr lang="en-US" dirty="0">
              <a:ea typeface="ＭＳ Ｐゴシック" charset="-128"/>
              <a:cs typeface="ＭＳ Ｐゴシック" charset="-128"/>
            </a:endParaRPr>
          </a:p>
        </p:txBody>
      </p:sp>
      <p:pic>
        <p:nvPicPr>
          <p:cNvPr id="23556" name="Picture 1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08"/>
          <p:cNvSpPr>
            <a:spLocks noChangeArrowheads="1"/>
          </p:cNvSpPr>
          <p:nvPr/>
        </p:nvSpPr>
        <p:spPr bwMode="auto">
          <a:xfrm>
            <a:off x="7742238" y="5127625"/>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ctr"/>
            <a:endParaRPr lang="en-US"/>
          </a:p>
        </p:txBody>
      </p:sp>
      <p:sp>
        <p:nvSpPr>
          <p:cNvPr id="23559" name="Text Box 110"/>
          <p:cNvSpPr txBox="1">
            <a:spLocks noChangeArrowheads="1"/>
          </p:cNvSpPr>
          <p:nvPr/>
        </p:nvSpPr>
        <p:spPr bwMode="auto">
          <a:xfrm>
            <a:off x="2660228" y="1816100"/>
            <a:ext cx="3835400" cy="4398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nchor="ctr">
            <a:spAutoFit/>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dirty="0"/>
              <a:t> </a:t>
            </a:r>
            <a:r>
              <a:rPr lang="en-US" dirty="0">
                <a:solidFill>
                  <a:srgbClr val="FF0000"/>
                </a:solidFill>
              </a:rPr>
              <a:t>IMPORTANT</a:t>
            </a:r>
            <a:r>
              <a:rPr lang="en-US" dirty="0"/>
              <a:t> </a:t>
            </a:r>
          </a:p>
          <a:p>
            <a:pPr algn="ctr"/>
            <a:r>
              <a:rPr lang="en-US" dirty="0"/>
              <a:t>   Please FAX the following documents </a:t>
            </a:r>
          </a:p>
          <a:p>
            <a:pPr algn="ctr"/>
            <a:r>
              <a:rPr lang="en-US" dirty="0"/>
              <a:t>  to the </a:t>
            </a:r>
          </a:p>
          <a:p>
            <a:pPr algn="ctr"/>
            <a:r>
              <a:rPr lang="en-US" dirty="0"/>
              <a:t>Stroke Trials Office</a:t>
            </a:r>
            <a:endParaRPr lang="en-US" sz="200" dirty="0">
              <a:latin typeface="Verdana" charset="0"/>
              <a:cs typeface="Verdana" charset="0"/>
            </a:endParaRPr>
          </a:p>
          <a:p>
            <a:pPr algn="ctr"/>
            <a:r>
              <a:rPr lang="en-US" sz="1600" dirty="0">
                <a:latin typeface="Verdana" charset="0"/>
                <a:cs typeface="Verdana" charset="0"/>
              </a:rPr>
              <a:t>     Within 7 days of consent</a:t>
            </a:r>
          </a:p>
          <a:p>
            <a:pPr algn="ctr"/>
            <a:endParaRPr lang="en-US" sz="1600" dirty="0">
              <a:latin typeface="Verdana" charset="0"/>
              <a:cs typeface="Verdana" charset="0"/>
            </a:endParaRPr>
          </a:p>
          <a:p>
            <a:pPr algn="ctr"/>
            <a:r>
              <a:rPr lang="en-US" sz="1600" dirty="0">
                <a:latin typeface="Verdana" charset="0"/>
                <a:cs typeface="Verdana" charset="0"/>
              </a:rPr>
              <a:t> 0115 8231771</a:t>
            </a:r>
          </a:p>
          <a:p>
            <a:pPr algn="ctr"/>
            <a:endParaRPr lang="en-US" sz="1600" dirty="0">
              <a:latin typeface="Verdana" charset="0"/>
              <a:cs typeface="Verdana" charset="0"/>
            </a:endParaRPr>
          </a:p>
          <a:p>
            <a:pPr algn="ctr"/>
            <a:r>
              <a:rPr lang="en-US" sz="1600" dirty="0">
                <a:latin typeface="Verdana" charset="0"/>
                <a:cs typeface="Verdana" charset="0"/>
              </a:rPr>
              <a:t>Consent form/s</a:t>
            </a:r>
          </a:p>
          <a:p>
            <a:pPr algn="ctr"/>
            <a:r>
              <a:rPr lang="en-US" sz="1600" dirty="0">
                <a:latin typeface="Verdana" charset="0"/>
                <a:cs typeface="Verdana" charset="0"/>
              </a:rPr>
              <a:t>Patient details form</a:t>
            </a:r>
          </a:p>
          <a:p>
            <a:pPr algn="ctr"/>
            <a:r>
              <a:rPr lang="en-US" sz="1600" dirty="0">
                <a:latin typeface="Verdana" charset="0"/>
                <a:cs typeface="Verdana" charset="0"/>
              </a:rPr>
              <a:t>Drug chart (</a:t>
            </a:r>
            <a:r>
              <a:rPr lang="en-US" sz="1600" dirty="0" err="1">
                <a:latin typeface="Verdana" charset="0"/>
                <a:cs typeface="Verdana" charset="0"/>
              </a:rPr>
              <a:t>load.dose</a:t>
            </a:r>
            <a:r>
              <a:rPr lang="en-US" sz="1600" dirty="0">
                <a:latin typeface="Verdana" charset="0"/>
                <a:cs typeface="Verdana" charset="0"/>
              </a:rPr>
              <a:t>)</a:t>
            </a:r>
          </a:p>
          <a:p>
            <a:pPr algn="ctr"/>
            <a:r>
              <a:rPr lang="en-US" sz="1600" dirty="0">
                <a:latin typeface="Verdana" charset="0"/>
                <a:cs typeface="Verdana" charset="0"/>
              </a:rPr>
              <a:t>CT/MR reports</a:t>
            </a:r>
          </a:p>
          <a:p>
            <a:pPr algn="ctr"/>
            <a:r>
              <a:rPr lang="en-US" sz="1600" dirty="0">
                <a:latin typeface="Verdana" charset="0"/>
                <a:cs typeface="Verdana" charset="0"/>
              </a:rPr>
              <a:t>Carotid assessment report</a:t>
            </a:r>
          </a:p>
          <a:p>
            <a:pPr algn="ctr"/>
            <a:endParaRPr lang="en-US" sz="1600" dirty="0">
              <a:latin typeface="Verdana" charset="0"/>
              <a:cs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txBox="1">
            <a:spLocks noChangeArrowheads="1"/>
          </p:cNvSpPr>
          <p:nvPr/>
        </p:nvSpPr>
        <p:spPr bwMode="auto">
          <a:xfrm>
            <a:off x="533400" y="19050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8001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Clr>
                <a:schemeClr val="folHlink"/>
              </a:buClr>
              <a:buSzPct val="60000"/>
            </a:pPr>
            <a:r>
              <a:rPr lang="en-US">
                <a:latin typeface="Verdana" charset="0"/>
              </a:rPr>
              <a:t>Web-based trial</a:t>
            </a:r>
          </a:p>
          <a:p>
            <a:pPr eaLnBrk="1" hangingPunct="1">
              <a:spcBef>
                <a:spcPct val="20000"/>
              </a:spcBef>
              <a:buClr>
                <a:schemeClr val="folHlink"/>
              </a:buClr>
              <a:buSzPct val="60000"/>
              <a:buFont typeface="Wingdings" charset="0"/>
              <a:buChar char="n"/>
            </a:pPr>
            <a:endParaRPr lang="en-US">
              <a:latin typeface="Verdana" charset="0"/>
            </a:endParaRPr>
          </a:p>
          <a:p>
            <a:pPr eaLnBrk="1" hangingPunct="1">
              <a:spcBef>
                <a:spcPct val="20000"/>
              </a:spcBef>
              <a:buClr>
                <a:schemeClr val="folHlink"/>
              </a:buClr>
              <a:buSzPct val="60000"/>
            </a:pPr>
            <a:r>
              <a:rPr lang="en-US">
                <a:latin typeface="Verdana" charset="0"/>
              </a:rPr>
              <a:t>Case Report Forms (CRFs) </a:t>
            </a:r>
          </a:p>
          <a:p>
            <a:pPr lvl="1" eaLnBrk="1" hangingPunct="1">
              <a:spcBef>
                <a:spcPct val="20000"/>
              </a:spcBef>
              <a:buClr>
                <a:schemeClr val="hlink"/>
              </a:buClr>
              <a:buSzPct val="55000"/>
              <a:buFont typeface="Arial" charset="0"/>
              <a:buChar char="•"/>
            </a:pPr>
            <a:r>
              <a:rPr lang="en-US" sz="2000">
                <a:latin typeface="Verdana" charset="0"/>
              </a:rPr>
              <a:t>available on </a:t>
            </a:r>
            <a:r>
              <a:rPr lang="en-US" sz="2000">
                <a:solidFill>
                  <a:srgbClr val="FFFF00"/>
                </a:solidFill>
                <a:latin typeface="Verdana" charset="0"/>
              </a:rPr>
              <a:t>http://www.tardistrial.org/jevpybki.htm</a:t>
            </a:r>
          </a:p>
          <a:p>
            <a:pPr lvl="1" eaLnBrk="1" hangingPunct="1">
              <a:spcBef>
                <a:spcPct val="20000"/>
              </a:spcBef>
              <a:buClr>
                <a:schemeClr val="hlink"/>
              </a:buClr>
              <a:buSzPct val="55000"/>
              <a:buFont typeface="Arial" charset="0"/>
              <a:buChar char="•"/>
            </a:pPr>
            <a:r>
              <a:rPr lang="en-US" sz="2000">
                <a:latin typeface="Verdana" charset="0"/>
              </a:rPr>
              <a:t>recruit data can be entered directly onto live site </a:t>
            </a:r>
            <a:r>
              <a:rPr lang="en-US" sz="1500">
                <a:latin typeface="Verdana" charset="0"/>
              </a:rPr>
              <a:t>(print and file report for audit)</a:t>
            </a:r>
          </a:p>
          <a:p>
            <a:pPr lvl="1" eaLnBrk="1" hangingPunct="1">
              <a:spcBef>
                <a:spcPct val="20000"/>
              </a:spcBef>
              <a:buClr>
                <a:schemeClr val="hlink"/>
              </a:buClr>
              <a:buSzPct val="55000"/>
            </a:pPr>
            <a:endParaRPr lang="en-US">
              <a:latin typeface="Verdana" charset="0"/>
            </a:endParaRPr>
          </a:p>
          <a:p>
            <a:pPr eaLnBrk="1" hangingPunct="1">
              <a:spcBef>
                <a:spcPct val="20000"/>
              </a:spcBef>
              <a:buClr>
                <a:schemeClr val="folHlink"/>
              </a:buClr>
              <a:buSzPct val="60000"/>
            </a:pPr>
            <a:r>
              <a:rPr lang="en-US">
                <a:latin typeface="Verdana" charset="0"/>
              </a:rPr>
              <a:t>CT/MR scans must be uploaded to website </a:t>
            </a:r>
          </a:p>
          <a:p>
            <a:pPr lvl="1" eaLnBrk="1" hangingPunct="1">
              <a:spcBef>
                <a:spcPct val="20000"/>
              </a:spcBef>
              <a:buClr>
                <a:schemeClr val="hlink"/>
              </a:buClr>
              <a:buSzPct val="55000"/>
              <a:buFont typeface="Arial" charset="0"/>
              <a:buChar char="•"/>
            </a:pPr>
            <a:r>
              <a:rPr lang="en-US" sz="2000">
                <a:latin typeface="Verdana" charset="0"/>
              </a:rPr>
              <a:t>No </a:t>
            </a:r>
            <a:r>
              <a:rPr lang="en-US" sz="2000" u="sng">
                <a:latin typeface="Verdana" charset="0"/>
              </a:rPr>
              <a:t>unencrypted</a:t>
            </a:r>
            <a:r>
              <a:rPr lang="en-US" sz="2000">
                <a:latin typeface="Verdana" charset="0"/>
              </a:rPr>
              <a:t> CDs accepted through the post</a:t>
            </a:r>
            <a:endParaRPr lang="en-US" sz="2800">
              <a:latin typeface="Verdana" charset="0"/>
            </a:endParaRPr>
          </a:p>
          <a:p>
            <a:pPr eaLnBrk="1" hangingPunct="1">
              <a:spcBef>
                <a:spcPct val="20000"/>
              </a:spcBef>
              <a:buClr>
                <a:schemeClr val="folHlink"/>
              </a:buClr>
              <a:buSzPct val="60000"/>
              <a:buFont typeface="Arial" charset="0"/>
              <a:buChar char="•"/>
            </a:pPr>
            <a:endParaRPr lang="en-US">
              <a:latin typeface="Verdana" charset="0"/>
            </a:endParaRPr>
          </a:p>
          <a:p>
            <a:pPr eaLnBrk="1" hangingPunct="1">
              <a:spcBef>
                <a:spcPct val="20000"/>
              </a:spcBef>
              <a:buClr>
                <a:schemeClr val="folHlink"/>
              </a:buClr>
              <a:buSzPct val="60000"/>
              <a:buFont typeface="Wingdings" charset="0"/>
              <a:buChar char="n"/>
            </a:pPr>
            <a:endParaRPr lang="en-US" sz="1000">
              <a:latin typeface="Verdana" charset="0"/>
            </a:endParaRPr>
          </a:p>
          <a:p>
            <a:pPr lvl="1" eaLnBrk="1" hangingPunct="1">
              <a:spcBef>
                <a:spcPct val="20000"/>
              </a:spcBef>
              <a:buClr>
                <a:schemeClr val="hlink"/>
              </a:buClr>
              <a:buSzPct val="55000"/>
              <a:buFont typeface="Wingdings" charset="0"/>
              <a:buChar char="n"/>
            </a:pPr>
            <a:endParaRPr lang="en-US" sz="2000">
              <a:latin typeface="Verdana" charset="0"/>
            </a:endParaRPr>
          </a:p>
        </p:txBody>
      </p:sp>
      <p:sp>
        <p:nvSpPr>
          <p:cNvPr id="5" name="Rectangle 4"/>
          <p:cNvSpPr>
            <a:spLocks noGrp="1" noChangeArrowheads="1"/>
          </p:cNvSpPr>
          <p:nvPr>
            <p:ph type="title"/>
          </p:nvPr>
        </p:nvSpPr>
        <p:spPr>
          <a:xfrm>
            <a:off x="250825" y="565150"/>
            <a:ext cx="8588375" cy="992188"/>
          </a:xfrm>
        </p:spPr>
        <p:txBody>
          <a:bodyPr/>
          <a:lstStyle/>
          <a:p>
            <a:pPr algn="ctr" eaLnBrk="1" hangingPunct="1">
              <a:defRPr/>
            </a:pPr>
            <a:r>
              <a:rPr lang="en-US">
                <a:latin typeface="Verdana" charset="0"/>
                <a:ea typeface="ＭＳ Ｐゴシック" charset="0"/>
                <a:cs typeface="ＭＳ Ｐゴシック" charset="0"/>
              </a:rPr>
              <a:t>TARDIS TRIAL - data collection </a:t>
            </a:r>
          </a:p>
        </p:txBody>
      </p:sp>
      <p:sp>
        <p:nvSpPr>
          <p:cNvPr id="24579" name="Text Box 5"/>
          <p:cNvSpPr txBox="1">
            <a:spLocks noChangeArrowheads="1"/>
          </p:cNvSpPr>
          <p:nvPr/>
        </p:nvSpPr>
        <p:spPr bwMode="auto">
          <a:xfrm>
            <a:off x="6367463" y="6489700"/>
            <a:ext cx="2776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24580" name="Picture 6"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600" y="76200"/>
            <a:ext cx="5873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ChangeArrowheads="1"/>
          </p:cNvSpPr>
          <p:nvPr/>
        </p:nvSpPr>
        <p:spPr bwMode="auto">
          <a:xfrm>
            <a:off x="9701213" y="331152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p>
        </p:txBody>
      </p:sp>
      <p:sp>
        <p:nvSpPr>
          <p:cNvPr id="6146" name="Text Box 10"/>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
        <p:nvSpPr>
          <p:cNvPr id="325646" name="Rectangle 14"/>
          <p:cNvSpPr>
            <a:spLocks noGrp="1" noChangeArrowheads="1"/>
          </p:cNvSpPr>
          <p:nvPr>
            <p:ph type="title"/>
          </p:nvPr>
        </p:nvSpPr>
        <p:spPr>
          <a:xfrm>
            <a:off x="914400" y="685800"/>
            <a:ext cx="6988175" cy="838200"/>
          </a:xfrm>
          <a:effectLst>
            <a:outerShdw blurRad="63500" dist="38099" dir="2700000" algn="ctr" rotWithShape="0">
              <a:schemeClr val="bg2">
                <a:alpha val="74998"/>
              </a:schemeClr>
            </a:outerShdw>
          </a:effectLst>
        </p:spPr>
        <p:txBody>
          <a:bodyPr/>
          <a:lstStyle/>
          <a:p>
            <a:pPr algn="ctr" eaLnBrk="1" hangingPunct="1">
              <a:defRPr/>
            </a:pPr>
            <a:r>
              <a:rPr lang="en-US" sz="3000">
                <a:ea typeface="ＭＳ Ｐゴシック" charset="0"/>
                <a:cs typeface="ＭＳ Ｐゴシック" charset="0"/>
              </a:rPr>
              <a:t>TRIAL STATUS</a:t>
            </a:r>
          </a:p>
        </p:txBody>
      </p:sp>
      <p:sp>
        <p:nvSpPr>
          <p:cNvPr id="6148" name="Rectangle 15"/>
          <p:cNvSpPr>
            <a:spLocks noChangeArrowheads="1"/>
          </p:cNvSpPr>
          <p:nvPr/>
        </p:nvSpPr>
        <p:spPr bwMode="auto">
          <a:xfrm>
            <a:off x="503238" y="1752600"/>
            <a:ext cx="6516687"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342900" indent="-342900" eaLnBrk="1" hangingPunct="1">
              <a:lnSpc>
                <a:spcPct val="90000"/>
              </a:lnSpc>
              <a:spcBef>
                <a:spcPct val="20000"/>
              </a:spcBef>
              <a:buClr>
                <a:schemeClr val="folHlink"/>
              </a:buClr>
              <a:buSzPct val="60000"/>
            </a:pPr>
            <a:r>
              <a:rPr lang="en-US" dirty="0">
                <a:latin typeface="Verdana" charset="0"/>
              </a:rPr>
              <a:t>Start up phase: </a:t>
            </a:r>
          </a:p>
          <a:p>
            <a:pPr marL="742950" lvl="1" indent="-285750" eaLnBrk="1" hangingPunct="1">
              <a:lnSpc>
                <a:spcPct val="90000"/>
              </a:lnSpc>
              <a:spcBef>
                <a:spcPct val="20000"/>
              </a:spcBef>
              <a:buClr>
                <a:schemeClr val="hlink"/>
              </a:buClr>
              <a:buSzPct val="55000"/>
              <a:buFont typeface="Wingdings" charset="0"/>
              <a:buChar char="n"/>
            </a:pPr>
            <a:r>
              <a:rPr lang="en-US" sz="1800" dirty="0">
                <a:latin typeface="Verdana" charset="0"/>
              </a:rPr>
              <a:t>Funded by BHF. </a:t>
            </a:r>
          </a:p>
          <a:p>
            <a:pPr marL="742950" lvl="1" indent="-285750" eaLnBrk="1" hangingPunct="1">
              <a:lnSpc>
                <a:spcPct val="90000"/>
              </a:lnSpc>
              <a:spcBef>
                <a:spcPct val="20000"/>
              </a:spcBef>
              <a:buClr>
                <a:schemeClr val="hlink"/>
              </a:buClr>
              <a:buSzPct val="55000"/>
              <a:buFont typeface="Wingdings" charset="0"/>
              <a:buChar char="n"/>
            </a:pPr>
            <a:r>
              <a:rPr lang="en-US" sz="1800" dirty="0">
                <a:latin typeface="Verdana" charset="0"/>
              </a:rPr>
              <a:t>Over 3 years, 902</a:t>
            </a:r>
            <a:r>
              <a:rPr lang="en-GB" sz="1800" dirty="0">
                <a:latin typeface="Verdana" charset="0"/>
              </a:rPr>
              <a:t> patients were recruited from centres within the UKSRN</a:t>
            </a:r>
          </a:p>
          <a:p>
            <a:pPr marL="742950" lvl="1" indent="-285750" eaLnBrk="1" hangingPunct="1">
              <a:lnSpc>
                <a:spcPct val="90000"/>
              </a:lnSpc>
              <a:spcBef>
                <a:spcPct val="20000"/>
              </a:spcBef>
              <a:buClr>
                <a:schemeClr val="hlink"/>
              </a:buClr>
              <a:buSzPct val="55000"/>
              <a:buFont typeface="Wingdings" charset="0"/>
              <a:buNone/>
            </a:pPr>
            <a:endParaRPr lang="en-GB" sz="2200" dirty="0">
              <a:latin typeface="Verdana" charset="0"/>
            </a:endParaRPr>
          </a:p>
          <a:p>
            <a:pPr marL="342900" indent="-342900" eaLnBrk="1" hangingPunct="1">
              <a:lnSpc>
                <a:spcPct val="90000"/>
              </a:lnSpc>
              <a:spcBef>
                <a:spcPct val="20000"/>
              </a:spcBef>
              <a:buClr>
                <a:schemeClr val="folHlink"/>
              </a:buClr>
              <a:buSzPct val="60000"/>
            </a:pPr>
            <a:r>
              <a:rPr lang="en-GB" dirty="0">
                <a:latin typeface="Verdana" charset="0"/>
              </a:rPr>
              <a:t>Main Phase:</a:t>
            </a:r>
          </a:p>
          <a:p>
            <a:pPr marL="742950" lvl="1" indent="-285750" eaLnBrk="1" hangingPunct="1">
              <a:lnSpc>
                <a:spcPct val="90000"/>
              </a:lnSpc>
              <a:spcBef>
                <a:spcPct val="20000"/>
              </a:spcBef>
              <a:buClr>
                <a:schemeClr val="hlink"/>
              </a:buClr>
              <a:buSzPct val="55000"/>
              <a:buFont typeface="Wingdings" charset="0"/>
              <a:buChar char="n"/>
            </a:pPr>
            <a:r>
              <a:rPr lang="en-GB" sz="1800" dirty="0">
                <a:latin typeface="Verdana" charset="0"/>
              </a:rPr>
              <a:t>Funded by HTA </a:t>
            </a:r>
          </a:p>
          <a:p>
            <a:pPr marL="742950" lvl="1" indent="-285750" eaLnBrk="1" hangingPunct="1">
              <a:lnSpc>
                <a:spcPct val="90000"/>
              </a:lnSpc>
              <a:spcBef>
                <a:spcPct val="20000"/>
              </a:spcBef>
              <a:buClr>
                <a:schemeClr val="hlink"/>
              </a:buClr>
              <a:buSzPct val="55000"/>
              <a:buFont typeface="Wingdings" charset="0"/>
              <a:buChar char="n"/>
            </a:pPr>
            <a:r>
              <a:rPr lang="en-GB" sz="1800" dirty="0">
                <a:latin typeface="Verdana" charset="0"/>
              </a:rPr>
              <a:t>Commenced 1/10/12</a:t>
            </a:r>
          </a:p>
          <a:p>
            <a:pPr marL="742950" lvl="1" indent="-285750" eaLnBrk="1" hangingPunct="1">
              <a:lnSpc>
                <a:spcPct val="90000"/>
              </a:lnSpc>
              <a:spcBef>
                <a:spcPct val="20000"/>
              </a:spcBef>
              <a:buClr>
                <a:schemeClr val="hlink"/>
              </a:buClr>
              <a:buSzPct val="55000"/>
              <a:buFont typeface="Wingdings" charset="0"/>
              <a:buChar char="n"/>
            </a:pPr>
            <a:r>
              <a:rPr lang="en-GB" sz="1800" dirty="0" smtClean="0">
                <a:latin typeface="Verdana" charset="0"/>
              </a:rPr>
              <a:t>Total recruitment target 4100 by 30/04/17</a:t>
            </a:r>
          </a:p>
          <a:p>
            <a:pPr marL="742950" lvl="1" indent="-285750" eaLnBrk="1" hangingPunct="1">
              <a:lnSpc>
                <a:spcPct val="90000"/>
              </a:lnSpc>
              <a:spcBef>
                <a:spcPct val="20000"/>
              </a:spcBef>
              <a:buClr>
                <a:schemeClr val="hlink"/>
              </a:buClr>
              <a:buSzPct val="55000"/>
              <a:buFont typeface="Wingdings" charset="0"/>
              <a:buChar char="n"/>
            </a:pPr>
            <a:r>
              <a:rPr lang="en-GB" sz="1800" dirty="0" smtClean="0">
                <a:latin typeface="Verdana" charset="0"/>
              </a:rPr>
              <a:t>Current recruitment: 2753 as 28/8/15</a:t>
            </a:r>
          </a:p>
          <a:p>
            <a:pPr lvl="1" eaLnBrk="1" hangingPunct="1">
              <a:lnSpc>
                <a:spcPct val="90000"/>
              </a:lnSpc>
              <a:spcBef>
                <a:spcPct val="20000"/>
              </a:spcBef>
              <a:buClr>
                <a:schemeClr val="hlink"/>
              </a:buClr>
              <a:buSzPct val="55000"/>
            </a:pPr>
            <a:endParaRPr lang="en-GB" sz="1800" dirty="0">
              <a:latin typeface="Verdana" charset="0"/>
            </a:endParaRPr>
          </a:p>
          <a:p>
            <a:pPr marL="342900" indent="-342900" eaLnBrk="1" hangingPunct="1">
              <a:spcBef>
                <a:spcPct val="20000"/>
              </a:spcBef>
              <a:buClr>
                <a:schemeClr val="folHlink"/>
              </a:buClr>
              <a:buSzPct val="60000"/>
              <a:buFont typeface="Wingdings" charset="0"/>
              <a:buNone/>
            </a:pPr>
            <a:r>
              <a:rPr lang="en-US" dirty="0">
                <a:latin typeface="Verdana" charset="0"/>
              </a:rPr>
              <a:t>Sponsor: University of </a:t>
            </a:r>
            <a:r>
              <a:rPr lang="en-US" dirty="0" smtClean="0">
                <a:latin typeface="Verdana" charset="0"/>
              </a:rPr>
              <a:t>Nottingham</a:t>
            </a:r>
            <a:endParaRPr lang="en-US" sz="2000" dirty="0">
              <a:latin typeface="Verdana" charset="0"/>
            </a:endParaRPr>
          </a:p>
          <a:p>
            <a:pPr marL="342900" indent="-342900" eaLnBrk="1" hangingPunct="1">
              <a:spcBef>
                <a:spcPct val="20000"/>
              </a:spcBef>
              <a:buClr>
                <a:schemeClr val="folHlink"/>
              </a:buClr>
              <a:buSzPct val="60000"/>
              <a:buFont typeface="Wingdings" charset="0"/>
              <a:buNone/>
            </a:pPr>
            <a:r>
              <a:rPr lang="en-US" dirty="0">
                <a:latin typeface="Verdana" charset="0"/>
              </a:rPr>
              <a:t>Adoption: Stroke Research Network</a:t>
            </a:r>
          </a:p>
          <a:p>
            <a:pPr marL="342900" indent="-342900" eaLnBrk="1" hangingPunct="1">
              <a:spcBef>
                <a:spcPct val="20000"/>
              </a:spcBef>
              <a:buClr>
                <a:schemeClr val="folHlink"/>
              </a:buClr>
              <a:buSzPct val="60000"/>
              <a:buFont typeface="Wingdings" charset="0"/>
              <a:buNone/>
            </a:pPr>
            <a:endParaRPr lang="en-US" sz="2000" dirty="0">
              <a:latin typeface="Arial" charset="0"/>
            </a:endParaRPr>
          </a:p>
          <a:p>
            <a:pPr marL="742950" lvl="1" indent="-285750" eaLnBrk="1" hangingPunct="1">
              <a:spcBef>
                <a:spcPct val="20000"/>
              </a:spcBef>
              <a:buClr>
                <a:schemeClr val="hlink"/>
              </a:buClr>
              <a:buSzPct val="55000"/>
              <a:buFont typeface="Wingdings" charset="0"/>
              <a:buNone/>
            </a:pPr>
            <a:endParaRPr lang="en-US" sz="2000" dirty="0">
              <a:latin typeface="Arial" charset="0"/>
            </a:endParaRPr>
          </a:p>
        </p:txBody>
      </p:sp>
      <p:pic>
        <p:nvPicPr>
          <p:cNvPr id="6149" name="Picture 17"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575" y="5105400"/>
            <a:ext cx="8953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8" descr="BHF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900" y="1676400"/>
            <a:ext cx="6318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9" descr="Logo rounded di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111125"/>
            <a:ext cx="5651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9" descr="nott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3962400"/>
            <a:ext cx="23336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ihr_white-2.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3325" y="2667000"/>
            <a:ext cx="25019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advTm="15000">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76200"/>
            <a:ext cx="8305800" cy="1143000"/>
          </a:xfrm>
        </p:spPr>
        <p:txBody>
          <a:bodyPr/>
          <a:lstStyle/>
          <a:p>
            <a:pPr eaLnBrk="1" hangingPunct="1">
              <a:defRPr/>
            </a:pPr>
            <a:r>
              <a:rPr lang="en-GB" sz="3000">
                <a:solidFill>
                  <a:srgbClr val="FFFF00"/>
                </a:solidFill>
                <a:latin typeface="Verdana" charset="0"/>
                <a:ea typeface="ＭＳ Ｐゴシック" charset="0"/>
                <a:cs typeface="ＭＳ Ｐゴシック" charset="0"/>
              </a:rPr>
              <a:t>TARDIS Web-site: www.tardistrial.org </a:t>
            </a:r>
            <a:r>
              <a:rPr lang="en-GB" sz="2000">
                <a:solidFill>
                  <a:schemeClr val="tx1"/>
                </a:solidFill>
                <a:latin typeface="Verdana" charset="0"/>
                <a:ea typeface="ＭＳ Ｐゴシック" charset="0"/>
                <a:cs typeface="ＭＳ Ｐゴシック" charset="0"/>
              </a:rPr>
              <a:t/>
            </a:r>
            <a:br>
              <a:rPr lang="en-GB" sz="2000">
                <a:solidFill>
                  <a:schemeClr val="tx1"/>
                </a:solidFill>
                <a:latin typeface="Verdana" charset="0"/>
                <a:ea typeface="ＭＳ Ｐゴシック" charset="0"/>
                <a:cs typeface="ＭＳ Ｐゴシック" charset="0"/>
              </a:rPr>
            </a:br>
            <a:r>
              <a:rPr lang="en-GB" sz="1400">
                <a:solidFill>
                  <a:schemeClr val="tx1"/>
                </a:solidFill>
                <a:latin typeface="Verdana" charset="0"/>
                <a:ea typeface="ＭＳ Ｐゴシック" charset="0"/>
                <a:cs typeface="ＭＳ Ｐゴシック" charset="0"/>
              </a:rPr>
              <a:t>Documents link: </a:t>
            </a:r>
            <a:r>
              <a:rPr lang="en-US" sz="1400">
                <a:solidFill>
                  <a:schemeClr val="tx1"/>
                </a:solidFill>
                <a:latin typeface="Verdana" charset="0"/>
                <a:ea typeface="ＭＳ Ｐゴシック" charset="0"/>
                <a:cs typeface="ＭＳ Ｐゴシック" charset="0"/>
              </a:rPr>
              <a:t>http://www.tardistrial.org/jevpybki.htm</a:t>
            </a:r>
            <a:endParaRPr lang="en-GB" sz="1400">
              <a:solidFill>
                <a:schemeClr val="tx1"/>
              </a:solidFill>
              <a:latin typeface="Verdana" charset="0"/>
              <a:ea typeface="ＭＳ Ｐゴシック" charset="0"/>
              <a:cs typeface="ＭＳ Ｐゴシック" charset="0"/>
            </a:endParaRPr>
          </a:p>
        </p:txBody>
      </p:sp>
      <p:sp>
        <p:nvSpPr>
          <p:cNvPr id="25602" name="Rectangle 3"/>
          <p:cNvSpPr>
            <a:spLocks noGrp="1" noChangeArrowheads="1"/>
          </p:cNvSpPr>
          <p:nvPr>
            <p:ph type="body" idx="1"/>
          </p:nvPr>
        </p:nvSpPr>
        <p:spPr>
          <a:xfrm>
            <a:off x="271463" y="1219200"/>
            <a:ext cx="8720137" cy="5410200"/>
          </a:xfrm>
        </p:spPr>
        <p:txBody>
          <a:bodyPr/>
          <a:lstStyle/>
          <a:p>
            <a:pPr eaLnBrk="1" hangingPunct="1">
              <a:buFont typeface="Wingdings 3" charset="0"/>
              <a:buNone/>
            </a:pPr>
            <a:r>
              <a:rPr lang="en-GB">
                <a:latin typeface="Verdana" charset="0"/>
                <a:ea typeface="ＭＳ Ｐゴシック" charset="0"/>
                <a:cs typeface="ＭＳ Ｐゴシック" charset="0"/>
              </a:rPr>
              <a:t>								</a:t>
            </a:r>
          </a:p>
        </p:txBody>
      </p:sp>
      <p:sp>
        <p:nvSpPr>
          <p:cNvPr id="25603" name="Text Box 6"/>
          <p:cNvSpPr txBox="1">
            <a:spLocks noChangeArrowheads="1"/>
          </p:cNvSpPr>
          <p:nvPr/>
        </p:nvSpPr>
        <p:spPr bwMode="auto">
          <a:xfrm>
            <a:off x="381000" y="1219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25604" name="Text Box 8"/>
          <p:cNvSpPr txBox="1">
            <a:spLocks noChangeArrowheads="1"/>
          </p:cNvSpPr>
          <p:nvPr/>
        </p:nvSpPr>
        <p:spPr bwMode="auto">
          <a:xfrm>
            <a:off x="533400" y="1371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pic>
        <p:nvPicPr>
          <p:cNvPr id="25605" name="Picture 9" descr="Screen shot 2010-07-18 at 07.28.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2484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65532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25607" name="Picture 10" descr="Logo rounded 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4343400" y="1473200"/>
            <a:ext cx="449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600">
              <a:latin typeface="Verdana" charset="0"/>
            </a:endParaRPr>
          </a:p>
          <a:p>
            <a:endParaRPr lang="en-US" sz="1600">
              <a:latin typeface="Verdana" charset="0"/>
            </a:endParaRPr>
          </a:p>
          <a:p>
            <a:endParaRPr lang="en-US" sz="1600">
              <a:latin typeface="Verdana" charset="0"/>
            </a:endParaRPr>
          </a:p>
          <a:p>
            <a:r>
              <a:rPr lang="en-US" sz="1600">
                <a:latin typeface="Verdana" charset="0"/>
              </a:rPr>
              <a:t>If pharmacy dispense a stock of either the loading dose and/or 28/30 day supply of IMP to the ward/clinic, then a temperature log needs to be maintained for this stock (which should be kept separate to usual ward stock).</a:t>
            </a:r>
          </a:p>
          <a:p>
            <a:endParaRPr lang="en-US" sz="1600">
              <a:latin typeface="Verdana" charset="0"/>
            </a:endParaRPr>
          </a:p>
          <a:p>
            <a:r>
              <a:rPr lang="en-US" sz="1600">
                <a:latin typeface="Verdana" charset="0"/>
              </a:rPr>
              <a:t>Temperature specification is highlighted in each of the individual IMP SmPC.</a:t>
            </a:r>
          </a:p>
          <a:p>
            <a:endParaRPr lang="en-US" sz="1600" u="sng">
              <a:latin typeface="Verdana" charset="0"/>
            </a:endParaRPr>
          </a:p>
          <a:p>
            <a:r>
              <a:rPr lang="en-US" sz="1600" u="sng">
                <a:latin typeface="Verdana" charset="0"/>
              </a:rPr>
              <a:t>Check with your pharmacy dept as the supplier may differ from site to site.</a:t>
            </a:r>
          </a:p>
          <a:p>
            <a:endParaRPr lang="en-US" sz="1600">
              <a:latin typeface="Verdana" charset="0"/>
            </a:endParaRPr>
          </a:p>
          <a:p>
            <a:r>
              <a:rPr lang="en-US" sz="1600">
                <a:latin typeface="Verdana" charset="0"/>
              </a:rPr>
              <a:t>  </a:t>
            </a:r>
          </a:p>
          <a:p>
            <a:endParaRPr lang="en-US"/>
          </a:p>
          <a:p>
            <a:endParaRPr lang="en-US"/>
          </a:p>
        </p:txBody>
      </p:sp>
      <p:sp>
        <p:nvSpPr>
          <p:cNvPr id="4" name="Rectangle 3"/>
          <p:cNvSpPr>
            <a:spLocks noChangeArrowheads="1"/>
          </p:cNvSpPr>
          <p:nvPr/>
        </p:nvSpPr>
        <p:spPr bwMode="auto">
          <a:xfrm>
            <a:off x="304800" y="620713"/>
            <a:ext cx="8839200" cy="1439862"/>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algn="ctr" eaLnBrk="1" hangingPunct="1">
              <a:defRPr/>
            </a:pPr>
            <a:r>
              <a:rPr lang="en-US" sz="3200">
                <a:solidFill>
                  <a:schemeClr val="tx2"/>
                </a:solidFill>
                <a:latin typeface="Verdana" charset="0"/>
              </a:rPr>
              <a:t>TARDIS IMP DOCUMENTATION – </a:t>
            </a:r>
          </a:p>
          <a:p>
            <a:pPr algn="ctr" eaLnBrk="1" hangingPunct="1">
              <a:defRPr/>
            </a:pPr>
            <a:r>
              <a:rPr lang="en-US" sz="3200">
                <a:solidFill>
                  <a:schemeClr val="tx2"/>
                </a:solidFill>
                <a:latin typeface="Verdana" charset="0"/>
              </a:rPr>
              <a:t>Temperature monitoring log</a:t>
            </a:r>
          </a:p>
          <a:p>
            <a:pPr eaLnBrk="1" hangingPunct="1">
              <a:defRPr/>
            </a:pPr>
            <a:endParaRPr lang="en-US" sz="3200">
              <a:solidFill>
                <a:schemeClr val="tx2"/>
              </a:solidFill>
              <a:latin typeface="Verdana" charset="0"/>
            </a:endParaRPr>
          </a:p>
        </p:txBody>
      </p:sp>
      <p:sp>
        <p:nvSpPr>
          <p:cNvPr id="27651" name="Text Box 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27652" name="Picture 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3" y="39688"/>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1312863" y="270986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pic>
        <p:nvPicPr>
          <p:cNvPr id="27654" name="Picture 2" descr="Screen shot 2010-08-09 at 11.40.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060575"/>
            <a:ext cx="32591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creen shot 2010-08-09 at 11.42.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6775"/>
            <a:ext cx="59912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4800" y="304800"/>
            <a:ext cx="6297613" cy="838200"/>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eaLnBrk="1" hangingPunct="1">
              <a:defRPr/>
            </a:pPr>
            <a:r>
              <a:rPr lang="en-US" sz="3600">
                <a:solidFill>
                  <a:schemeClr val="tx2"/>
                </a:solidFill>
                <a:latin typeface="Verdana" charset="0"/>
              </a:rPr>
              <a:t>   </a:t>
            </a:r>
            <a:r>
              <a:rPr lang="en-US" sz="3500">
                <a:solidFill>
                  <a:schemeClr val="tx2"/>
                </a:solidFill>
                <a:latin typeface="Arial" charset="0"/>
              </a:rPr>
              <a:t> </a:t>
            </a:r>
            <a:endParaRPr lang="en-US" sz="3000">
              <a:solidFill>
                <a:schemeClr val="tx2"/>
              </a:solidFill>
              <a:latin typeface="Arial" charset="0"/>
            </a:endParaRPr>
          </a:p>
        </p:txBody>
      </p:sp>
      <p:sp>
        <p:nvSpPr>
          <p:cNvPr id="28675" name="Text Box 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28676" name="Picture 5"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39688"/>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1"/>
          <p:cNvSpPr txBox="1">
            <a:spLocks noChangeArrowheads="1"/>
          </p:cNvSpPr>
          <p:nvPr/>
        </p:nvSpPr>
        <p:spPr bwMode="auto">
          <a:xfrm>
            <a:off x="6002338" y="1752600"/>
            <a:ext cx="298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
        <p:nvSpPr>
          <p:cNvPr id="3" name="TextBox 2"/>
          <p:cNvSpPr txBox="1"/>
          <p:nvPr/>
        </p:nvSpPr>
        <p:spPr>
          <a:xfrm>
            <a:off x="468313" y="711200"/>
            <a:ext cx="7632700" cy="1077913"/>
          </a:xfrm>
          <a:prstGeom prst="rect">
            <a:avLst/>
          </a:prstGeom>
          <a:noFill/>
        </p:spPr>
        <p:txBody>
          <a:bodyPr>
            <a:spAutoFit/>
          </a:bodyPr>
          <a:lstStyle/>
          <a:p>
            <a:pPr algn="ctr">
              <a:defRPr/>
            </a:pPr>
            <a:r>
              <a:rPr lang="en-US" sz="3200" dirty="0">
                <a:solidFill>
                  <a:srgbClr val="FFFF00"/>
                </a:solidFill>
                <a:latin typeface="Verdana" charset="0"/>
              </a:rPr>
              <a:t>TARDIS IMP DOCUMENTATION – </a:t>
            </a:r>
          </a:p>
          <a:p>
            <a:pPr algn="ctr">
              <a:defRPr/>
            </a:pPr>
            <a:r>
              <a:rPr lang="en-US" sz="3200" dirty="0">
                <a:solidFill>
                  <a:srgbClr val="FFFF00"/>
                </a:solidFill>
                <a:latin typeface="+mj-lt"/>
              </a:rPr>
              <a:t>Drug accountability log</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descr="Screen shot 2010-04-13 at 16.16.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8350" y="1620838"/>
            <a:ext cx="6777038" cy="4683125"/>
          </a:xfrm>
        </p:spPr>
      </p:pic>
      <p:sp>
        <p:nvSpPr>
          <p:cNvPr id="6" name="Text Box 78"/>
          <p:cNvSpPr txBox="1">
            <a:spLocks noChangeArrowheads="1"/>
          </p:cNvSpPr>
          <p:nvPr/>
        </p:nvSpPr>
        <p:spPr bwMode="auto">
          <a:xfrm>
            <a:off x="5652121" y="2441213"/>
            <a:ext cx="2160240" cy="643766"/>
          </a:xfrm>
          <a:prstGeom prst="rect">
            <a:avLst/>
          </a:prstGeom>
          <a:noFill/>
          <a:ln w="3175" cmpd="sng">
            <a:solidFill>
              <a:schemeClr val="tx1"/>
            </a:solidFill>
            <a:miter lim="800000"/>
            <a:headEnd/>
            <a:tailEnd/>
          </a:ln>
        </p:spPr>
        <p:txBody>
          <a:bodyPr lIns="90487" tIns="44450" rIns="90487" bIns="44450" anchor="ctr">
            <a:spAutoFit/>
          </a:bodyPr>
          <a:lstStyle/>
          <a:p>
            <a:pPr algn="ctr">
              <a:defRPr/>
            </a:pPr>
            <a:endParaRPr lang="en-US" sz="1200" dirty="0">
              <a:ln>
                <a:solidFill>
                  <a:srgbClr val="FF0000"/>
                </a:solidFill>
              </a:ln>
              <a:ea typeface="+mn-ea"/>
              <a:cs typeface="+mn-cs"/>
            </a:endParaRPr>
          </a:p>
          <a:p>
            <a:pPr algn="ctr">
              <a:defRPr/>
            </a:pPr>
            <a:endParaRPr lang="en-US" sz="1200" dirty="0">
              <a:ln>
                <a:solidFill>
                  <a:srgbClr val="FF0000"/>
                </a:solidFill>
              </a:ln>
              <a:ea typeface="+mn-ea"/>
              <a:cs typeface="+mn-cs"/>
            </a:endParaRPr>
          </a:p>
          <a:p>
            <a:pPr algn="ctr">
              <a:defRPr/>
            </a:pPr>
            <a:r>
              <a:rPr lang="en-US" sz="1200" dirty="0">
                <a:ln>
                  <a:solidFill>
                    <a:srgbClr val="FF0000"/>
                  </a:solidFill>
                </a:ln>
                <a:ea typeface="+mn-ea"/>
                <a:cs typeface="+mn-cs"/>
              </a:rPr>
              <a:t>Hospital + Centre No</a:t>
            </a:r>
          </a:p>
        </p:txBody>
      </p:sp>
      <p:sp>
        <p:nvSpPr>
          <p:cNvPr id="8" name="Text Box 78"/>
          <p:cNvSpPr txBox="1">
            <a:spLocks noChangeArrowheads="1"/>
          </p:cNvSpPr>
          <p:nvPr/>
        </p:nvSpPr>
        <p:spPr bwMode="auto">
          <a:xfrm>
            <a:off x="573023" y="3306275"/>
            <a:ext cx="7277783" cy="397545"/>
          </a:xfrm>
          <a:prstGeom prst="rect">
            <a:avLst/>
          </a:prstGeom>
          <a:noFill/>
          <a:ln w="3175" cmpd="sng">
            <a:solidFill>
              <a:schemeClr val="tx1"/>
            </a:solidFill>
            <a:miter lim="800000"/>
            <a:headEnd/>
            <a:tailEnd/>
          </a:ln>
        </p:spPr>
        <p:txBody>
          <a:bodyPr wrap="none" lIns="90487" tIns="44450" rIns="90487" bIns="44450" anchor="ctr">
            <a:spAutoFit/>
          </a:bodyPr>
          <a:lstStyle/>
          <a:p>
            <a:pPr algn="ctr">
              <a:defRPr/>
            </a:pPr>
            <a:r>
              <a:rPr lang="en-US" sz="2000" dirty="0">
                <a:ln>
                  <a:solidFill>
                    <a:srgbClr val="FF0000"/>
                  </a:solidFill>
                </a:ln>
                <a:latin typeface="Verdana"/>
                <a:ea typeface="+mn-ea"/>
                <a:cs typeface="Verdana"/>
              </a:rPr>
              <a:t>PRINCIPAL INVESTIGATOR REQUIRED ON EVERY PAGE</a:t>
            </a:r>
          </a:p>
        </p:txBody>
      </p:sp>
      <p:sp>
        <p:nvSpPr>
          <p:cNvPr id="29700" name="Text Box 7"/>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29701" name="Picture 10"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6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8"/>
          <p:cNvSpPr txBox="1">
            <a:spLocks noChangeArrowheads="1"/>
          </p:cNvSpPr>
          <p:nvPr/>
        </p:nvSpPr>
        <p:spPr bwMode="auto">
          <a:xfrm>
            <a:off x="2972546" y="3962400"/>
            <a:ext cx="3089587" cy="335989"/>
          </a:xfrm>
          <a:prstGeom prst="rect">
            <a:avLst/>
          </a:prstGeom>
          <a:noFill/>
          <a:ln w="3175" cmpd="sng">
            <a:solidFill>
              <a:schemeClr val="tx1"/>
            </a:solidFill>
            <a:miter lim="800000"/>
            <a:headEnd/>
            <a:tailEnd/>
          </a:ln>
        </p:spPr>
        <p:txBody>
          <a:bodyPr wrap="none" lIns="90487" tIns="44450" rIns="90487" bIns="44450" anchor="ctr">
            <a:spAutoFit/>
          </a:bodyPr>
          <a:lstStyle/>
          <a:p>
            <a:pPr algn="ctr">
              <a:defRPr/>
            </a:pPr>
            <a:r>
              <a:rPr lang="en-US" sz="1600" dirty="0">
                <a:ln>
                  <a:solidFill>
                    <a:srgbClr val="FF0000"/>
                  </a:solidFill>
                </a:ln>
                <a:ea typeface="+mn-ea"/>
                <a:cs typeface="+mn-cs"/>
              </a:rPr>
              <a:t>See Appendix A for responsibilities</a:t>
            </a:r>
          </a:p>
        </p:txBody>
      </p:sp>
      <p:sp>
        <p:nvSpPr>
          <p:cNvPr id="2" name="TextBox 1"/>
          <p:cNvSpPr txBox="1"/>
          <p:nvPr/>
        </p:nvSpPr>
        <p:spPr>
          <a:xfrm>
            <a:off x="573088" y="693738"/>
            <a:ext cx="7607300" cy="585787"/>
          </a:xfrm>
          <a:prstGeom prst="rect">
            <a:avLst/>
          </a:prstGeom>
          <a:noFill/>
        </p:spPr>
        <p:txBody>
          <a:bodyPr>
            <a:spAutoFit/>
          </a:bodyPr>
          <a:lstStyle/>
          <a:p>
            <a:pPr algn="ctr">
              <a:defRPr/>
            </a:pPr>
            <a:r>
              <a:rPr lang="en-US" sz="3200" dirty="0">
                <a:solidFill>
                  <a:srgbClr val="FFFF00"/>
                </a:solidFill>
                <a:latin typeface="+mj-lt"/>
              </a:rPr>
              <a:t>TARDIS – Delegation log</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6"/>
          <p:cNvSpPr txBox="1">
            <a:spLocks noChangeArrowheads="1"/>
          </p:cNvSpPr>
          <p:nvPr/>
        </p:nvSpPr>
        <p:spPr bwMode="auto">
          <a:xfrm>
            <a:off x="6629400" y="64897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0722"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6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04800" y="2514600"/>
            <a:ext cx="3048000" cy="8382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7" tIns="44450" rIns="90487" bIns="44450" anchor="ctr"/>
          <a:lstStyle/>
          <a:p>
            <a:pPr eaLnBrk="1" hangingPunct="1">
              <a:defRPr/>
            </a:pPr>
            <a:r>
              <a:rPr lang="en-US" sz="3200" dirty="0">
                <a:solidFill>
                  <a:schemeClr val="tx2"/>
                </a:solidFill>
                <a:latin typeface="+mj-lt"/>
                <a:ea typeface="+mn-ea"/>
                <a:cs typeface="+mn-cs"/>
              </a:rPr>
              <a:t>Appendix A</a:t>
            </a:r>
          </a:p>
          <a:p>
            <a:pPr eaLnBrk="1" hangingPunct="1">
              <a:defRPr/>
            </a:pPr>
            <a:endParaRPr lang="en-US" sz="4400" dirty="0">
              <a:solidFill>
                <a:schemeClr val="tx2"/>
              </a:solidFill>
              <a:latin typeface="Arial" charset="0"/>
              <a:ea typeface="+mn-ea"/>
              <a:cs typeface="+mn-cs"/>
            </a:endParaRPr>
          </a:p>
          <a:p>
            <a:pPr eaLnBrk="1" hangingPunct="1">
              <a:defRPr/>
            </a:pPr>
            <a:r>
              <a:rPr lang="en-US" sz="2800" dirty="0">
                <a:solidFill>
                  <a:schemeClr val="tx2"/>
                </a:solidFill>
                <a:latin typeface="+mj-lt"/>
                <a:ea typeface="+mn-ea"/>
                <a:cs typeface="+mn-cs"/>
              </a:rPr>
              <a:t>Delegated trial related duties</a:t>
            </a:r>
          </a:p>
        </p:txBody>
      </p:sp>
      <p:pic>
        <p:nvPicPr>
          <p:cNvPr id="30724" name="Picture 5" descr="Screen shot 2013-01-16 at 08.22.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
            <a:ext cx="46513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0"/>
          <p:cNvSpPr>
            <a:spLocks noChangeArrowheads="1"/>
          </p:cNvSpPr>
          <p:nvPr/>
        </p:nvSpPr>
        <p:spPr bwMode="auto">
          <a:xfrm>
            <a:off x="2274888" y="1039813"/>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ctr"/>
            <a:endParaRPr lang="en-US"/>
          </a:p>
        </p:txBody>
      </p:sp>
      <p:pic>
        <p:nvPicPr>
          <p:cNvPr id="31746" name="Picture 42"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650" y="0"/>
            <a:ext cx="5635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a:off x="381000" y="381000"/>
            <a:ext cx="7526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algn="ctr" eaLnBrk="1" hangingPunct="1"/>
            <a:r>
              <a:rPr lang="en-US" sz="4000">
                <a:solidFill>
                  <a:schemeClr val="tx2"/>
                </a:solidFill>
                <a:latin typeface="Arial" charset="0"/>
              </a:rPr>
              <a:t/>
            </a:r>
            <a:br>
              <a:rPr lang="en-US" sz="4000">
                <a:solidFill>
                  <a:schemeClr val="tx2"/>
                </a:solidFill>
                <a:latin typeface="Arial" charset="0"/>
              </a:rPr>
            </a:br>
            <a:r>
              <a:rPr lang="en-US" sz="3200">
                <a:solidFill>
                  <a:schemeClr val="tx2"/>
                </a:solidFill>
                <a:latin typeface="Verdana" charset="0"/>
              </a:rPr>
              <a:t>Screening log</a:t>
            </a:r>
            <a:r>
              <a:rPr lang="en-US" sz="4000">
                <a:solidFill>
                  <a:schemeClr val="tx2"/>
                </a:solidFill>
                <a:latin typeface="Arial" charset="0"/>
              </a:rPr>
              <a:t/>
            </a:r>
            <a:br>
              <a:rPr lang="en-US" sz="4000">
                <a:solidFill>
                  <a:schemeClr val="tx2"/>
                </a:solidFill>
                <a:latin typeface="Arial" charset="0"/>
              </a:rPr>
            </a:br>
            <a:endParaRPr lang="en-US" sz="4400">
              <a:solidFill>
                <a:schemeClr val="tx2"/>
              </a:solidFill>
              <a:latin typeface="Arial" charset="0"/>
            </a:endParaRPr>
          </a:p>
        </p:txBody>
      </p:sp>
      <p:pic>
        <p:nvPicPr>
          <p:cNvPr id="31748" name="Picture 4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85900"/>
            <a:ext cx="68913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1"/>
          <p:cNvSpPr txBox="1">
            <a:spLocks noChangeArrowheads="1"/>
          </p:cNvSpPr>
          <p:nvPr/>
        </p:nvSpPr>
        <p:spPr bwMode="auto">
          <a:xfrm>
            <a:off x="3143250" y="4194175"/>
            <a:ext cx="31972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Whole line Needs</a:t>
            </a:r>
          </a:p>
          <a:p>
            <a:pPr algn="ctr"/>
            <a:r>
              <a:rPr lang="en-US" sz="1200"/>
              <a:t> completing and signing by investigator</a:t>
            </a:r>
            <a:endParaRPr lang="en-US" sz="1600"/>
          </a:p>
        </p:txBody>
      </p:sp>
      <p:sp>
        <p:nvSpPr>
          <p:cNvPr id="623676" name="Text Box 60"/>
          <p:cNvSpPr txBox="1">
            <a:spLocks noChangeArrowheads="1"/>
          </p:cNvSpPr>
          <p:nvPr/>
        </p:nvSpPr>
        <p:spPr bwMode="auto">
          <a:xfrm>
            <a:off x="6518275" y="560388"/>
            <a:ext cx="180975" cy="454025"/>
          </a:xfrm>
          <a:prstGeom prst="rect">
            <a:avLst/>
          </a:prstGeom>
          <a:noFill/>
          <a:ln w="12700">
            <a:noFill/>
            <a:miter lim="800000"/>
            <a:headEnd/>
            <a:tailEnd/>
          </a:ln>
          <a:effectLst>
            <a:outerShdw blurRad="63500" dist="35921" dir="2700000" algn="ctr" rotWithShape="0">
              <a:schemeClr val="bg2"/>
            </a:outerShdw>
          </a:effectLst>
        </p:spPr>
        <p:txBody>
          <a:bodyPr wrap="none" lIns="90487" tIns="44450" rIns="90487" bIns="44450" anchor="ctr">
            <a:spAutoFit/>
          </a:bodyPr>
          <a:lstStyle/>
          <a:p>
            <a:pPr algn="ctr">
              <a:defRPr/>
            </a:pPr>
            <a:endParaRPr lang="en-US">
              <a:ea typeface="+mn-ea"/>
              <a:cs typeface="+mn-cs"/>
            </a:endParaRPr>
          </a:p>
        </p:txBody>
      </p:sp>
      <p:sp>
        <p:nvSpPr>
          <p:cNvPr id="31751" name="Text Box 67"/>
          <p:cNvSpPr txBox="1">
            <a:spLocks noChangeArrowheads="1"/>
          </p:cNvSpPr>
          <p:nvPr/>
        </p:nvSpPr>
        <p:spPr bwMode="auto">
          <a:xfrm>
            <a:off x="7726363" y="4235450"/>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a:p>
        </p:txBody>
      </p:sp>
      <p:sp>
        <p:nvSpPr>
          <p:cNvPr id="31752" name="Text Box 68"/>
          <p:cNvSpPr txBox="1">
            <a:spLocks noChangeArrowheads="1"/>
          </p:cNvSpPr>
          <p:nvPr/>
        </p:nvSpPr>
        <p:spPr bwMode="auto">
          <a:xfrm>
            <a:off x="7573963" y="4244975"/>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a:p>
        </p:txBody>
      </p:sp>
      <p:sp>
        <p:nvSpPr>
          <p:cNvPr id="31753" name="Text Box 51"/>
          <p:cNvSpPr txBox="1">
            <a:spLocks noChangeArrowheads="1"/>
          </p:cNvSpPr>
          <p:nvPr/>
        </p:nvSpPr>
        <p:spPr bwMode="auto">
          <a:xfrm>
            <a:off x="2803525" y="5011738"/>
            <a:ext cx="414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200"/>
              <a:t>Keep in Investigator Site file for auditing/monitoring</a:t>
            </a:r>
            <a:endParaRPr lang="en-US" sz="1600"/>
          </a:p>
        </p:txBody>
      </p:sp>
      <p:sp>
        <p:nvSpPr>
          <p:cNvPr id="31754"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404813"/>
            <a:ext cx="8153400" cy="720725"/>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7" tIns="44450" rIns="90487" bIns="44450" anchor="ctr"/>
          <a:lstStyle/>
          <a:p>
            <a:pPr eaLnBrk="1" hangingPunct="1">
              <a:defRPr/>
            </a:pPr>
            <a:r>
              <a:rPr lang="en-US" sz="3200" dirty="0">
                <a:solidFill>
                  <a:schemeClr val="tx2"/>
                </a:solidFill>
                <a:latin typeface="Verdana" charset="0"/>
                <a:ea typeface="ＭＳ Ｐゴシック" charset="-128"/>
                <a:cs typeface="ＭＳ Ｐゴシック" charset="-128"/>
              </a:rPr>
              <a:t>TARDIS: Blood Samples  </a:t>
            </a:r>
          </a:p>
        </p:txBody>
      </p:sp>
      <p:sp>
        <p:nvSpPr>
          <p:cNvPr id="32770"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
        <p:nvSpPr>
          <p:cNvPr id="32771" name="Rectangle 8"/>
          <p:cNvSpPr txBox="1">
            <a:spLocks noChangeArrowheads="1"/>
          </p:cNvSpPr>
          <p:nvPr/>
        </p:nvSpPr>
        <p:spPr bwMode="auto">
          <a:xfrm>
            <a:off x="433388" y="1341438"/>
            <a:ext cx="8382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latin typeface="Verdana" charset="0"/>
              </a:rPr>
              <a:t>FBC</a:t>
            </a:r>
          </a:p>
          <a:p>
            <a:pPr lvl="1">
              <a:buFont typeface="Arial" charset="0"/>
              <a:buChar char="•"/>
            </a:pPr>
            <a:r>
              <a:rPr lang="en-US" sz="1800" i="1" dirty="0">
                <a:latin typeface="Verdana" charset="0"/>
              </a:rPr>
              <a:t>Baseline, Day 7, Day 35 &amp; any clinical</a:t>
            </a:r>
          </a:p>
          <a:p>
            <a:pPr lvl="1">
              <a:buFont typeface="Arial" charset="0"/>
              <a:buChar char="•"/>
            </a:pPr>
            <a:r>
              <a:rPr lang="en-US" sz="1800" i="1" dirty="0">
                <a:latin typeface="Verdana" charset="0"/>
              </a:rPr>
              <a:t>Safety of patient</a:t>
            </a:r>
          </a:p>
          <a:p>
            <a:pPr lvl="1">
              <a:buFont typeface="Arial" charset="0"/>
              <a:buChar char="•"/>
            </a:pPr>
            <a:r>
              <a:rPr lang="en-US" sz="1800" i="1" dirty="0">
                <a:latin typeface="Verdana" charset="0"/>
              </a:rPr>
              <a:t>Mandatory</a:t>
            </a:r>
          </a:p>
          <a:p>
            <a:pPr lvl="1">
              <a:buFont typeface="Arial" charset="0"/>
              <a:buChar char="•"/>
            </a:pPr>
            <a:r>
              <a:rPr lang="en-US" sz="1800" i="1" dirty="0" err="1">
                <a:latin typeface="Verdana" charset="0"/>
              </a:rPr>
              <a:t>Analysed</a:t>
            </a:r>
            <a:r>
              <a:rPr lang="en-US" sz="1800" i="1" dirty="0">
                <a:latin typeface="Verdana" charset="0"/>
              </a:rPr>
              <a:t> at recruiting site’s lab.</a:t>
            </a:r>
          </a:p>
          <a:p>
            <a:endParaRPr lang="en-US" dirty="0"/>
          </a:p>
          <a:p>
            <a:r>
              <a:rPr lang="en-US" sz="1800" dirty="0">
                <a:latin typeface="Verdana" charset="0"/>
              </a:rPr>
              <a:t>Genetics blood test sample</a:t>
            </a:r>
          </a:p>
          <a:p>
            <a:pPr lvl="1">
              <a:buFont typeface="Arial" charset="0"/>
              <a:buChar char="•"/>
            </a:pPr>
            <a:r>
              <a:rPr lang="en-US" sz="1800" i="1" dirty="0">
                <a:latin typeface="Verdana" charset="0"/>
              </a:rPr>
              <a:t>4mls EDTA. Frozen whole (i.e. no centrifugation)</a:t>
            </a:r>
          </a:p>
          <a:p>
            <a:pPr lvl="1">
              <a:buFont typeface="Arial" charset="0"/>
              <a:buChar char="•"/>
            </a:pPr>
            <a:r>
              <a:rPr lang="en-US" sz="1800" i="1" dirty="0">
                <a:latin typeface="Verdana" charset="0"/>
              </a:rPr>
              <a:t>anytime from baseline to Day 35</a:t>
            </a:r>
          </a:p>
          <a:p>
            <a:pPr lvl="1"/>
            <a:endParaRPr lang="en-US" sz="1800" i="1" dirty="0">
              <a:latin typeface="Verdana" charset="0"/>
            </a:endParaRPr>
          </a:p>
          <a:p>
            <a:r>
              <a:rPr lang="en-US" sz="1800" dirty="0">
                <a:latin typeface="Verdana" charset="0"/>
              </a:rPr>
              <a:t>Baseline</a:t>
            </a:r>
          </a:p>
          <a:p>
            <a:pPr lvl="1">
              <a:buFont typeface="Arial" charset="0"/>
              <a:buChar char="•"/>
            </a:pPr>
            <a:r>
              <a:rPr lang="en-US" sz="1800" i="1" dirty="0">
                <a:latin typeface="Verdana" charset="0"/>
              </a:rPr>
              <a:t>4mls EDTA. Centrifuge to collect and freeze plasma.</a:t>
            </a:r>
          </a:p>
          <a:p>
            <a:pPr lvl="1">
              <a:buFont typeface="Arial" charset="0"/>
              <a:buChar char="•"/>
            </a:pPr>
            <a:r>
              <a:rPr lang="en-US" sz="1800" i="1" dirty="0">
                <a:latin typeface="Verdana" charset="0"/>
              </a:rPr>
              <a:t>6mls clotted sample. Centrifuge to collect and freeze serum</a:t>
            </a:r>
          </a:p>
          <a:p>
            <a:pPr lvl="1">
              <a:buFont typeface="Arial" charset="0"/>
              <a:buChar char="•"/>
            </a:pPr>
            <a:endParaRPr lang="en-US" sz="1800" i="1" dirty="0">
              <a:latin typeface="Verdana" charset="0"/>
            </a:endParaRPr>
          </a:p>
          <a:p>
            <a:r>
              <a:rPr lang="en-US" sz="1800" dirty="0">
                <a:latin typeface="Verdana" charset="0"/>
              </a:rPr>
              <a:t>Day 7±1:</a:t>
            </a:r>
          </a:p>
          <a:p>
            <a:pPr lvl="1">
              <a:buFont typeface="Arial" charset="0"/>
              <a:buChar char="•"/>
            </a:pPr>
            <a:r>
              <a:rPr lang="en-US" sz="1800" i="1" dirty="0">
                <a:latin typeface="Verdana" charset="0"/>
              </a:rPr>
              <a:t>4mls EDTA. Centrifuge to collect and freeze plasma.</a:t>
            </a:r>
          </a:p>
          <a:p>
            <a:pPr lvl="1">
              <a:buFont typeface="Arial" charset="0"/>
              <a:buChar char="•"/>
            </a:pPr>
            <a:r>
              <a:rPr lang="en-US" sz="1800" i="1" dirty="0">
                <a:latin typeface="Verdana" charset="0"/>
              </a:rPr>
              <a:t>6mls clotted sample. Centrifuge to collect and freeze serum</a:t>
            </a:r>
          </a:p>
          <a:p>
            <a:pPr>
              <a:buFont typeface="Arial" charset="0"/>
              <a:buChar char="•"/>
            </a:pPr>
            <a:endParaRPr lang="en-US" sz="1100" dirty="0">
              <a:latin typeface="Verdana" charset="0"/>
            </a:endParaRPr>
          </a:p>
          <a:p>
            <a:pPr lvl="1" eaLnBrk="1" hangingPunct="1">
              <a:lnSpc>
                <a:spcPct val="80000"/>
              </a:lnSpc>
              <a:spcBef>
                <a:spcPct val="20000"/>
              </a:spcBef>
              <a:buClr>
                <a:schemeClr val="hlink"/>
              </a:buClr>
              <a:buSzPct val="55000"/>
            </a:pPr>
            <a:endParaRPr lang="en-US" sz="2000" dirty="0">
              <a:latin typeface="Arial" charset="0"/>
            </a:endParaRPr>
          </a:p>
          <a:p>
            <a:pPr lvl="1" eaLnBrk="1" hangingPunct="1">
              <a:lnSpc>
                <a:spcPct val="80000"/>
              </a:lnSpc>
              <a:spcBef>
                <a:spcPct val="20000"/>
              </a:spcBef>
              <a:buClr>
                <a:schemeClr val="hlink"/>
              </a:buClr>
              <a:buSzPct val="55000"/>
            </a:pPr>
            <a:endParaRPr lang="en-US" sz="2000" dirty="0">
              <a:latin typeface="Arial" charset="0"/>
            </a:endParaRPr>
          </a:p>
          <a:p>
            <a:pPr lvl="1" eaLnBrk="1" hangingPunct="1">
              <a:lnSpc>
                <a:spcPct val="80000"/>
              </a:lnSpc>
              <a:spcBef>
                <a:spcPct val="20000"/>
              </a:spcBef>
              <a:buClr>
                <a:schemeClr val="hlink"/>
              </a:buClr>
              <a:buSzPct val="55000"/>
            </a:pPr>
            <a:endParaRPr lang="en-US" sz="2000" dirty="0">
              <a:latin typeface="Arial" charset="0"/>
            </a:endParaRPr>
          </a:p>
          <a:p>
            <a:pPr lvl="1" eaLnBrk="1" hangingPunct="1">
              <a:lnSpc>
                <a:spcPct val="80000"/>
              </a:lnSpc>
              <a:spcBef>
                <a:spcPct val="20000"/>
              </a:spcBef>
              <a:buClr>
                <a:schemeClr val="hlink"/>
              </a:buClr>
              <a:buSzPct val="55000"/>
            </a:pPr>
            <a:endParaRPr lang="en-US" sz="2000" dirty="0">
              <a:solidFill>
                <a:srgbClr val="FFFF00"/>
              </a:solidFill>
              <a:latin typeface="Verdana" charset="0"/>
            </a:endParaRPr>
          </a:p>
          <a:p>
            <a:pPr lvl="2" eaLnBrk="1" hangingPunct="1">
              <a:lnSpc>
                <a:spcPct val="80000"/>
              </a:lnSpc>
              <a:spcBef>
                <a:spcPct val="20000"/>
              </a:spcBef>
              <a:buClr>
                <a:schemeClr val="folHlink"/>
              </a:buClr>
              <a:buSzPct val="50000"/>
              <a:buFont typeface="Wingdings" charset="0"/>
              <a:buChar char="n"/>
            </a:pPr>
            <a:endParaRPr lang="en-US" sz="2000" dirty="0">
              <a:latin typeface="Verdana" charset="0"/>
            </a:endParaRPr>
          </a:p>
        </p:txBody>
      </p:sp>
      <p:pic>
        <p:nvPicPr>
          <p:cNvPr id="32772"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533400"/>
            <a:ext cx="8153400" cy="1143000"/>
          </a:xfrm>
        </p:spPr>
        <p:txBody>
          <a:bodyPr/>
          <a:lstStyle/>
          <a:p>
            <a:pPr algn="ctr" eaLnBrk="1" hangingPunct="1">
              <a:defRPr/>
            </a:pPr>
            <a:r>
              <a:rPr lang="en-US" dirty="0">
                <a:ea typeface="ＭＳ Ｐゴシック" charset="0"/>
                <a:cs typeface="ＭＳ Ｐゴシック" charset="0"/>
              </a:rPr>
              <a:t>TARDIS: </a:t>
            </a:r>
            <a:br>
              <a:rPr lang="en-US" dirty="0">
                <a:ea typeface="ＭＳ Ｐゴシック" charset="0"/>
                <a:cs typeface="ＭＳ Ｐゴシック" charset="0"/>
              </a:rPr>
            </a:br>
            <a:r>
              <a:rPr lang="en-US" sz="3000" dirty="0">
                <a:ea typeface="ＭＳ Ｐゴシック" charset="0"/>
                <a:cs typeface="ＭＳ Ｐゴシック" charset="0"/>
              </a:rPr>
              <a:t>Additional </a:t>
            </a:r>
            <a:r>
              <a:rPr lang="en-US" sz="3000" dirty="0" smtClean="0">
                <a:ea typeface="ＭＳ Ｐゴシック" charset="0"/>
                <a:cs typeface="ＭＳ Ｐゴシック" charset="0"/>
              </a:rPr>
              <a:t>blood </a:t>
            </a:r>
            <a:r>
              <a:rPr lang="en-US" sz="3000" dirty="0">
                <a:ea typeface="ＭＳ Ｐゴシック" charset="0"/>
                <a:cs typeface="ＭＳ Ｐゴシック" charset="0"/>
              </a:rPr>
              <a:t>samples  </a:t>
            </a:r>
          </a:p>
        </p:txBody>
      </p:sp>
      <p:sp>
        <p:nvSpPr>
          <p:cNvPr id="33794" name="Text Box 6"/>
          <p:cNvSpPr txBox="1">
            <a:spLocks noChangeArrowheads="1"/>
          </p:cNvSpPr>
          <p:nvPr/>
        </p:nvSpPr>
        <p:spPr bwMode="auto">
          <a:xfrm>
            <a:off x="64008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
        <p:nvSpPr>
          <p:cNvPr id="34819" name="Rectangle 8"/>
          <p:cNvSpPr txBox="1">
            <a:spLocks noChangeArrowheads="1"/>
          </p:cNvSpPr>
          <p:nvPr/>
        </p:nvSpPr>
        <p:spPr bwMode="auto">
          <a:xfrm>
            <a:off x="381000" y="1676400"/>
            <a:ext cx="838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2" eaLnBrk="1" hangingPunct="1">
              <a:lnSpc>
                <a:spcPct val="80000"/>
              </a:lnSpc>
              <a:spcBef>
                <a:spcPct val="20000"/>
              </a:spcBef>
              <a:buClr>
                <a:schemeClr val="folHlink"/>
              </a:buClr>
              <a:buSzPct val="50000"/>
              <a:buFont typeface="Wingdings" charset="0"/>
              <a:buChar char="n"/>
              <a:defRPr/>
            </a:pPr>
            <a:endParaRPr lang="en-US" sz="2000" dirty="0" smtClean="0">
              <a:latin typeface="Verdana" charset="0"/>
            </a:endParaRPr>
          </a:p>
          <a:p>
            <a:pPr lvl="2" eaLnBrk="1" hangingPunct="1">
              <a:lnSpc>
                <a:spcPct val="80000"/>
              </a:lnSpc>
              <a:spcBef>
                <a:spcPct val="20000"/>
              </a:spcBef>
              <a:buClr>
                <a:schemeClr val="folHlink"/>
              </a:buClr>
              <a:buSzPct val="50000"/>
              <a:buFont typeface="Wingdings" charset="0"/>
              <a:buChar char="n"/>
              <a:defRPr/>
            </a:pPr>
            <a:endParaRPr lang="en-US" sz="2000" dirty="0" smtClean="0">
              <a:latin typeface="Verdana" charset="0"/>
            </a:endParaRPr>
          </a:p>
          <a:p>
            <a:pPr lvl="1" eaLnBrk="1" hangingPunct="1">
              <a:lnSpc>
                <a:spcPct val="80000"/>
              </a:lnSpc>
              <a:spcBef>
                <a:spcPct val="20000"/>
              </a:spcBef>
              <a:buClr>
                <a:srgbClr val="FFFF00"/>
              </a:buClr>
              <a:buSzPct val="55000"/>
              <a:defRPr/>
            </a:pPr>
            <a:r>
              <a:rPr lang="en-US" dirty="0" smtClean="0">
                <a:latin typeface="Verdana" charset="0"/>
              </a:rPr>
              <a:t>P-</a:t>
            </a:r>
            <a:r>
              <a:rPr lang="en-US" dirty="0" err="1" smtClean="0">
                <a:latin typeface="Verdana" charset="0"/>
              </a:rPr>
              <a:t>Selectin</a:t>
            </a:r>
            <a:endParaRPr lang="en-US" dirty="0" smtClean="0">
              <a:latin typeface="Verdana" charset="0"/>
            </a:endParaRPr>
          </a:p>
          <a:p>
            <a:pPr lvl="2" eaLnBrk="1" hangingPunct="1">
              <a:lnSpc>
                <a:spcPct val="80000"/>
              </a:lnSpc>
              <a:spcBef>
                <a:spcPct val="20000"/>
              </a:spcBef>
              <a:buClr>
                <a:srgbClr val="FFFF00"/>
              </a:buClr>
              <a:buSzPct val="50000"/>
              <a:buFont typeface="Arial" charset="0"/>
              <a:buChar char="•"/>
              <a:defRPr/>
            </a:pPr>
            <a:r>
              <a:rPr lang="en-US" sz="2000" dirty="0" smtClean="0">
                <a:latin typeface="Verdana" charset="0"/>
              </a:rPr>
              <a:t>Aspirin / </a:t>
            </a:r>
            <a:r>
              <a:rPr lang="en-US" sz="2000" dirty="0" err="1" smtClean="0">
                <a:latin typeface="Verdana" charset="0"/>
              </a:rPr>
              <a:t>clopidogrel</a:t>
            </a:r>
            <a:r>
              <a:rPr lang="en-US" sz="2000" dirty="0" smtClean="0">
                <a:latin typeface="Verdana" charset="0"/>
              </a:rPr>
              <a:t> resistance </a:t>
            </a:r>
            <a:r>
              <a:rPr lang="en-US" sz="1400" dirty="0" smtClean="0">
                <a:solidFill>
                  <a:srgbClr val="FFFF00"/>
                </a:solidFill>
                <a:latin typeface="Verdana" charset="0"/>
              </a:rPr>
              <a:t>(post to Nottingham)</a:t>
            </a:r>
            <a:endParaRPr lang="en-US" sz="2000" dirty="0" smtClean="0">
              <a:solidFill>
                <a:srgbClr val="FFFF00"/>
              </a:solidFill>
              <a:latin typeface="Verdana" charset="0"/>
            </a:endParaRPr>
          </a:p>
          <a:p>
            <a:pPr marL="914400" lvl="2" indent="0" eaLnBrk="1" hangingPunct="1">
              <a:lnSpc>
                <a:spcPct val="80000"/>
              </a:lnSpc>
              <a:spcBef>
                <a:spcPct val="20000"/>
              </a:spcBef>
              <a:buClr>
                <a:srgbClr val="FFFF00"/>
              </a:buClr>
              <a:buSzPct val="50000"/>
              <a:defRPr/>
            </a:pPr>
            <a:endParaRPr lang="en-US" sz="2000" dirty="0" smtClean="0">
              <a:latin typeface="Verdana" charset="0"/>
            </a:endParaRPr>
          </a:p>
          <a:p>
            <a:pPr lvl="2" eaLnBrk="1" hangingPunct="1">
              <a:lnSpc>
                <a:spcPct val="80000"/>
              </a:lnSpc>
              <a:spcBef>
                <a:spcPct val="20000"/>
              </a:spcBef>
              <a:buClr>
                <a:schemeClr val="folHlink"/>
              </a:buClr>
              <a:buSzPct val="50000"/>
              <a:buFont typeface="Arial" charset="0"/>
              <a:buChar char="•"/>
              <a:defRPr/>
            </a:pPr>
            <a:endParaRPr lang="en-US" sz="2000" dirty="0" smtClean="0">
              <a:latin typeface="Verdana" charset="0"/>
            </a:endParaRPr>
          </a:p>
        </p:txBody>
      </p:sp>
      <p:pic>
        <p:nvPicPr>
          <p:cNvPr id="33796"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6742112"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4819" name="Picture 10"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4213" y="693738"/>
            <a:ext cx="5899150" cy="585787"/>
          </a:xfrm>
          <a:prstGeom prst="rect">
            <a:avLst/>
          </a:prstGeom>
          <a:noFill/>
        </p:spPr>
        <p:txBody>
          <a:bodyPr>
            <a:spAutoFit/>
          </a:bodyPr>
          <a:lstStyle/>
          <a:p>
            <a:pPr>
              <a:defRPr/>
            </a:pPr>
            <a:r>
              <a:rPr lang="en-US" sz="3200" dirty="0">
                <a:solidFill>
                  <a:srgbClr val="FFFF00"/>
                </a:solidFill>
                <a:latin typeface="+mj-lt"/>
              </a:rPr>
              <a:t>Blood sample freezer log</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609600"/>
            <a:ext cx="7024688" cy="1143000"/>
          </a:xfrm>
        </p:spPr>
        <p:txBody>
          <a:bodyPr/>
          <a:lstStyle/>
          <a:p>
            <a:pPr algn="ctr" eaLnBrk="1" hangingPunct="1">
              <a:defRPr/>
            </a:pPr>
            <a:r>
              <a:rPr lang="en-US" sz="3200" dirty="0" smtClean="0">
                <a:ea typeface="ＭＳ Ｐゴシック" charset="-128"/>
                <a:cs typeface="ＭＳ Ｐゴシック" charset="-128"/>
              </a:rPr>
              <a:t>**** Important note ****</a:t>
            </a:r>
          </a:p>
        </p:txBody>
      </p:sp>
      <p:sp>
        <p:nvSpPr>
          <p:cNvPr id="35842" name="Rectangle 3"/>
          <p:cNvSpPr>
            <a:spLocks noGrp="1" noChangeArrowheads="1"/>
          </p:cNvSpPr>
          <p:nvPr>
            <p:ph type="body" idx="1"/>
          </p:nvPr>
        </p:nvSpPr>
        <p:spPr>
          <a:xfrm>
            <a:off x="693738" y="2160588"/>
            <a:ext cx="8013700" cy="4194175"/>
          </a:xfrm>
          <a:ln w="38100" cmpd="dbl">
            <a:solidFill>
              <a:schemeClr val="hlink"/>
            </a:solidFill>
            <a:miter lim="800000"/>
            <a:headEnd/>
            <a:tailEnd/>
          </a:ln>
        </p:spPr>
        <p:txBody>
          <a:bodyPr/>
          <a:lstStyle/>
          <a:p>
            <a:pPr algn="ctr" eaLnBrk="1" hangingPunct="1">
              <a:buFont typeface="Wingdings" charset="0"/>
              <a:buNone/>
            </a:pPr>
            <a:r>
              <a:rPr lang="en-US" u="sng" dirty="0">
                <a:latin typeface="Verdana" charset="0"/>
                <a:ea typeface="ＭＳ Ｐゴシック" charset="0"/>
                <a:cs typeface="ＭＳ Ｐゴシック" charset="0"/>
              </a:rPr>
              <a:t>After </a:t>
            </a:r>
            <a:r>
              <a:rPr lang="en-US" u="sng" dirty="0" smtClean="0">
                <a:latin typeface="Verdana" charset="0"/>
                <a:ea typeface="ＭＳ Ｐゴシック" charset="0"/>
                <a:cs typeface="ＭＳ Ｐゴシック" charset="0"/>
              </a:rPr>
              <a:t>Randomisation</a:t>
            </a:r>
            <a:endParaRPr lang="en-US" u="sng" dirty="0">
              <a:latin typeface="Verdana" charset="0"/>
              <a:ea typeface="ＭＳ Ｐゴシック" charset="0"/>
              <a:cs typeface="ＭＳ Ｐゴシック" charset="0"/>
            </a:endParaRPr>
          </a:p>
          <a:p>
            <a:pPr algn="ctr" eaLnBrk="1" hangingPunct="1">
              <a:buFont typeface="Wingdings" charset="0"/>
              <a:buNone/>
            </a:pPr>
            <a:endParaRPr lang="en-US" sz="1000" dirty="0">
              <a:latin typeface="Verdana" charset="0"/>
              <a:ea typeface="ＭＳ Ｐゴシック" charset="0"/>
              <a:cs typeface="ＭＳ Ｐゴシック" charset="0"/>
            </a:endParaRPr>
          </a:p>
          <a:p>
            <a:pPr algn="ctr" eaLnBrk="1" hangingPunct="1">
              <a:buFont typeface="Wingdings" charset="0"/>
              <a:buNone/>
            </a:pPr>
            <a:r>
              <a:rPr lang="en-US" sz="2500" dirty="0">
                <a:latin typeface="Verdana" charset="0"/>
                <a:ea typeface="ＭＳ Ｐゴシック" charset="0"/>
                <a:cs typeface="ＭＳ Ｐゴシック" charset="0"/>
              </a:rPr>
              <a:t>Take the trial bloods </a:t>
            </a:r>
            <a:r>
              <a:rPr lang="en-US" sz="2500" u="sng" dirty="0">
                <a:latin typeface="Verdana" charset="0"/>
                <a:ea typeface="ＭＳ Ｐゴシック" charset="0"/>
                <a:cs typeface="ＭＳ Ｐゴシック" charset="0"/>
              </a:rPr>
              <a:t>prior</a:t>
            </a:r>
            <a:r>
              <a:rPr lang="en-US" sz="2500" dirty="0">
                <a:latin typeface="Verdana" charset="0"/>
                <a:ea typeface="ＭＳ Ｐゴシック" charset="0"/>
                <a:cs typeface="ＭＳ Ｐゴシック" charset="0"/>
              </a:rPr>
              <a:t> to giving the loading doses, then</a:t>
            </a:r>
          </a:p>
          <a:p>
            <a:pPr algn="ctr" eaLnBrk="1" hangingPunct="1">
              <a:buFont typeface="Wingdings" charset="0"/>
              <a:buNone/>
            </a:pPr>
            <a:r>
              <a:rPr lang="en-US" sz="2500" dirty="0">
                <a:latin typeface="Verdana" charset="0"/>
                <a:ea typeface="ＭＳ Ｐゴシック" charset="0"/>
                <a:cs typeface="ＭＳ Ｐゴシック" charset="0"/>
              </a:rPr>
              <a:t> </a:t>
            </a:r>
          </a:p>
          <a:p>
            <a:pPr algn="ctr" eaLnBrk="1" hangingPunct="1">
              <a:buFont typeface="Wingdings" charset="0"/>
              <a:buNone/>
            </a:pPr>
            <a:r>
              <a:rPr lang="en-US" sz="2500" dirty="0">
                <a:latin typeface="Verdana" charset="0"/>
                <a:ea typeface="ＭＳ Ｐゴシック" charset="0"/>
                <a:cs typeface="ＭＳ Ｐゴシック" charset="0"/>
              </a:rPr>
              <a:t>Give loading doses of aspirin, </a:t>
            </a:r>
            <a:r>
              <a:rPr lang="en-US" sz="2500" dirty="0" err="1">
                <a:latin typeface="Verdana" charset="0"/>
                <a:ea typeface="ＭＳ Ｐゴシック" charset="0"/>
                <a:cs typeface="ＭＳ Ｐゴシック" charset="0"/>
              </a:rPr>
              <a:t>dipyridamole</a:t>
            </a:r>
            <a:r>
              <a:rPr lang="en-US" sz="2500" dirty="0">
                <a:latin typeface="Verdana" charset="0"/>
                <a:ea typeface="ＭＳ Ｐゴシック" charset="0"/>
                <a:cs typeface="ＭＳ Ｐゴシック" charset="0"/>
              </a:rPr>
              <a:t> and/or </a:t>
            </a:r>
            <a:r>
              <a:rPr lang="en-US" sz="2500" dirty="0" err="1">
                <a:latin typeface="Verdana" charset="0"/>
                <a:ea typeface="ＭＳ Ｐゴシック" charset="0"/>
                <a:cs typeface="ＭＳ Ｐゴシック" charset="0"/>
              </a:rPr>
              <a:t>clopidogrel</a:t>
            </a:r>
            <a:r>
              <a:rPr lang="en-US" sz="2500" dirty="0">
                <a:latin typeface="Verdana" charset="0"/>
                <a:ea typeface="ＭＳ Ｐゴシック" charset="0"/>
                <a:cs typeface="ＭＳ Ｐゴシック" charset="0"/>
              </a:rPr>
              <a:t> (where </a:t>
            </a:r>
            <a:r>
              <a:rPr lang="en-US" sz="2500" dirty="0" err="1">
                <a:latin typeface="Verdana" charset="0"/>
                <a:ea typeface="ＭＳ Ｐゴシック" charset="0"/>
                <a:cs typeface="ＭＳ Ｐゴシック" charset="0"/>
              </a:rPr>
              <a:t>appropirate</a:t>
            </a:r>
            <a:r>
              <a:rPr lang="en-US" sz="2500" dirty="0">
                <a:latin typeface="Verdana" charset="0"/>
                <a:ea typeface="ＭＳ Ｐゴシック" charset="0"/>
                <a:cs typeface="ＭＳ Ｐゴシック" charset="0"/>
              </a:rPr>
              <a:t>) as soon as possible – on the same day as randomisation</a:t>
            </a:r>
          </a:p>
          <a:p>
            <a:pPr algn="ctr" eaLnBrk="1" hangingPunct="1">
              <a:buFont typeface="Wingdings" charset="0"/>
              <a:buNone/>
            </a:pPr>
            <a:endParaRPr lang="en-US" sz="1000" dirty="0">
              <a:latin typeface="Verdana" charset="0"/>
              <a:ea typeface="ＭＳ Ｐゴシック" charset="0"/>
              <a:cs typeface="ＭＳ Ｐゴシック" charset="0"/>
            </a:endParaRPr>
          </a:p>
          <a:p>
            <a:pPr algn="ctr" eaLnBrk="1" hangingPunct="1">
              <a:buFont typeface="Wingdings" charset="0"/>
              <a:buNone/>
            </a:pPr>
            <a:endParaRPr lang="en-US" sz="2500" dirty="0">
              <a:latin typeface="Verdana" charset="0"/>
              <a:ea typeface="ＭＳ Ｐゴシック" charset="0"/>
              <a:cs typeface="ＭＳ Ｐゴシック" charset="0"/>
            </a:endParaRPr>
          </a:p>
        </p:txBody>
      </p:sp>
      <p:sp>
        <p:nvSpPr>
          <p:cNvPr id="35843"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5844"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txBox="1">
            <a:spLocks/>
          </p:cNvSpPr>
          <p:nvPr/>
        </p:nvSpPr>
        <p:spPr bwMode="auto">
          <a:xfrm>
            <a:off x="650875" y="549275"/>
            <a:ext cx="75930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3600">
              <a:solidFill>
                <a:schemeClr val="tx2"/>
              </a:solidFill>
              <a:latin typeface="Verdana" charset="0"/>
            </a:endParaRPr>
          </a:p>
          <a:p>
            <a:pPr algn="ctr"/>
            <a:r>
              <a:rPr lang="en-US" sz="3600">
                <a:solidFill>
                  <a:schemeClr val="tx2"/>
                </a:solidFill>
                <a:latin typeface="Verdana" charset="0"/>
              </a:rPr>
              <a:t>Definitions</a:t>
            </a:r>
            <a:r>
              <a:rPr lang="en-US" sz="4400">
                <a:solidFill>
                  <a:schemeClr val="tx2"/>
                </a:solidFill>
                <a:latin typeface="Arial" charset="0"/>
              </a:rPr>
              <a:t/>
            </a:r>
            <a:br>
              <a:rPr lang="en-US" sz="4400">
                <a:solidFill>
                  <a:schemeClr val="tx2"/>
                </a:solidFill>
                <a:latin typeface="Arial" charset="0"/>
              </a:rPr>
            </a:br>
            <a:endParaRPr lang="en-US" sz="4400">
              <a:solidFill>
                <a:schemeClr val="tx2"/>
              </a:solidFill>
              <a:latin typeface="Arial" charset="0"/>
            </a:endParaRPr>
          </a:p>
        </p:txBody>
      </p:sp>
      <p:sp>
        <p:nvSpPr>
          <p:cNvPr id="8194" name="Rectangle 1027"/>
          <p:cNvSpPr txBox="1">
            <a:spLocks noChangeArrowheads="1"/>
          </p:cNvSpPr>
          <p:nvPr/>
        </p:nvSpPr>
        <p:spPr bwMode="auto">
          <a:xfrm>
            <a:off x="228600" y="1557338"/>
            <a:ext cx="87201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Clr>
                <a:schemeClr val="folHlink"/>
              </a:buClr>
              <a:buSzPct val="60000"/>
            </a:pPr>
            <a:r>
              <a:rPr lang="en-GB" sz="2800">
                <a:latin typeface="Verdana" charset="0"/>
              </a:rPr>
              <a:t>Stroke - WHO</a:t>
            </a:r>
          </a:p>
          <a:p>
            <a:pPr lvl="1">
              <a:spcBef>
                <a:spcPct val="20000"/>
              </a:spcBef>
              <a:buClr>
                <a:schemeClr val="hlink"/>
              </a:buClr>
              <a:buSzPct val="55000"/>
              <a:buFont typeface="Arial" charset="0"/>
              <a:buChar char="•"/>
            </a:pPr>
            <a:r>
              <a:rPr lang="en-GB" sz="1800">
                <a:latin typeface="Verdana" charset="0"/>
              </a:rPr>
              <a:t>A clinical syndrome characterised by rapidly developing clinical symptoms and/or signs of focal (and at times global) loss of cerebral function with symptoms lasting for more than 24 hours or leading to death, with no apparent cause other than that of vascular origin</a:t>
            </a:r>
          </a:p>
          <a:p>
            <a:pPr lvl="1">
              <a:spcBef>
                <a:spcPct val="20000"/>
              </a:spcBef>
              <a:buClr>
                <a:schemeClr val="hlink"/>
              </a:buClr>
              <a:buSzPct val="55000"/>
              <a:buFont typeface="Arial" charset="0"/>
              <a:buChar char="•"/>
            </a:pPr>
            <a:r>
              <a:rPr lang="en-GB" sz="1800">
                <a:latin typeface="Verdana" charset="0"/>
              </a:rPr>
              <a:t>Brain imaging required before trial entry</a:t>
            </a:r>
            <a:endParaRPr lang="en-GB" sz="1800">
              <a:solidFill>
                <a:srgbClr val="FF0000"/>
              </a:solidFill>
              <a:latin typeface="Verdana" charset="0"/>
            </a:endParaRPr>
          </a:p>
          <a:p>
            <a:pPr lvl="1">
              <a:spcBef>
                <a:spcPct val="20000"/>
              </a:spcBef>
              <a:buClr>
                <a:schemeClr val="hlink"/>
              </a:buClr>
              <a:buSzPct val="55000"/>
              <a:buFont typeface="Arial" charset="0"/>
              <a:buChar char="•"/>
            </a:pPr>
            <a:r>
              <a:rPr lang="en-GB" sz="1800">
                <a:solidFill>
                  <a:srgbClr val="FF0000"/>
                </a:solidFill>
                <a:latin typeface="Verdana" charset="0"/>
              </a:rPr>
              <a:t>(See flowchart as patients should be randomised as early as possible and preferably within the first 24hrs)</a:t>
            </a:r>
          </a:p>
          <a:p>
            <a:pPr>
              <a:spcBef>
                <a:spcPct val="20000"/>
              </a:spcBef>
              <a:buClr>
                <a:schemeClr val="folHlink"/>
              </a:buClr>
              <a:buSzPct val="60000"/>
            </a:pPr>
            <a:r>
              <a:rPr lang="en-GB" sz="2800">
                <a:latin typeface="Verdana" charset="0"/>
              </a:rPr>
              <a:t>TIA</a:t>
            </a:r>
          </a:p>
          <a:p>
            <a:pPr lvl="1">
              <a:spcBef>
                <a:spcPct val="20000"/>
              </a:spcBef>
              <a:buClr>
                <a:schemeClr val="hlink"/>
              </a:buClr>
              <a:buSzPct val="55000"/>
              <a:buFont typeface="Arial" charset="0"/>
              <a:buChar char="•"/>
            </a:pPr>
            <a:r>
              <a:rPr lang="en-GB" sz="1800">
                <a:latin typeface="Verdana" charset="0"/>
              </a:rPr>
              <a:t>A sudden focal neurological deficit of the brain or eye, presumed to be of vascular origin and lasts less than 24 hours</a:t>
            </a:r>
            <a:endParaRPr lang="en-US" sz="1800">
              <a:latin typeface="Verdana" charset="0"/>
            </a:endParaRPr>
          </a:p>
          <a:p>
            <a:pPr lvl="1">
              <a:spcBef>
                <a:spcPct val="20000"/>
              </a:spcBef>
              <a:buClr>
                <a:schemeClr val="hlink"/>
              </a:buClr>
              <a:buSzPct val="55000"/>
              <a:buFont typeface="Arial" charset="0"/>
              <a:buChar char="•"/>
            </a:pPr>
            <a:r>
              <a:rPr lang="en-US" sz="1800">
                <a:latin typeface="Verdana" charset="0"/>
              </a:rPr>
              <a:t>Brain imaging is not required before trial entry</a:t>
            </a:r>
          </a:p>
        </p:txBody>
      </p:sp>
      <p:sp>
        <p:nvSpPr>
          <p:cNvPr id="8195"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8196"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09600" y="488950"/>
            <a:ext cx="7162800" cy="838200"/>
          </a:xfrm>
          <a:prstGeom prst="rect">
            <a:avLst/>
          </a:prstGeom>
          <a:noFill/>
          <a:ln>
            <a:noFill/>
          </a:ln>
          <a:extLst/>
        </p:spPr>
        <p:txBody>
          <a:bodyPr lIns="90487" tIns="44450" rIns="90487" bIns="44450" anchor="ctr"/>
          <a:lstStyle/>
          <a:p>
            <a:pPr algn="ctr" eaLnBrk="1" hangingPunct="1">
              <a:defRPr/>
            </a:pPr>
            <a:r>
              <a:rPr lang="en-US" sz="3200" dirty="0">
                <a:solidFill>
                  <a:schemeClr val="tx2"/>
                </a:solidFill>
                <a:latin typeface="+mj-lt"/>
              </a:rPr>
              <a:t>Case Report Forms (CRF’s) </a:t>
            </a:r>
          </a:p>
        </p:txBody>
      </p:sp>
      <p:sp>
        <p:nvSpPr>
          <p:cNvPr id="37890" name="Rectangle 3"/>
          <p:cNvSpPr>
            <a:spLocks noChangeArrowheads="1"/>
          </p:cNvSpPr>
          <p:nvPr/>
        </p:nvSpPr>
        <p:spPr bwMode="auto">
          <a:xfrm>
            <a:off x="609600" y="1484313"/>
            <a:ext cx="7696200" cy="4824412"/>
          </a:xfrm>
          <a:prstGeom prst="rect">
            <a:avLst/>
          </a:prstGeom>
          <a:noFill/>
          <a:ln>
            <a:noFill/>
          </a:ln>
          <a:extLst/>
        </p:spPr>
        <p:txBody>
          <a:bodyPr lIns="90487" tIns="44450" rIns="90487" bIns="44450"/>
          <a:lstStyle/>
          <a:p>
            <a:pPr eaLnBrk="1" hangingPunct="1">
              <a:lnSpc>
                <a:spcPct val="90000"/>
              </a:lnSpc>
              <a:spcBef>
                <a:spcPct val="20000"/>
              </a:spcBef>
              <a:buClr>
                <a:schemeClr val="folHlink"/>
              </a:buClr>
              <a:buSzPct val="60000"/>
              <a:defRPr/>
            </a:pPr>
            <a:r>
              <a:rPr lang="en-GB" u="sng" dirty="0">
                <a:latin typeface="Verdana" charset="0"/>
              </a:rPr>
              <a:t>Data entry</a:t>
            </a:r>
          </a:p>
          <a:p>
            <a:pPr marL="342900" indent="-342900" eaLnBrk="1" hangingPunct="1">
              <a:lnSpc>
                <a:spcPct val="90000"/>
              </a:lnSpc>
              <a:spcBef>
                <a:spcPct val="20000"/>
              </a:spcBef>
              <a:buClr>
                <a:schemeClr val="folHlink"/>
              </a:buClr>
              <a:buSzPct val="60000"/>
              <a:buFont typeface="Arial"/>
              <a:buChar char="•"/>
              <a:defRPr/>
            </a:pPr>
            <a:r>
              <a:rPr lang="en-GB" dirty="0">
                <a:latin typeface="Verdana" charset="0"/>
              </a:rPr>
              <a:t>Randomisation form</a:t>
            </a:r>
          </a:p>
          <a:p>
            <a:pPr marL="342900" indent="-342900" eaLnBrk="1" hangingPunct="1">
              <a:lnSpc>
                <a:spcPct val="90000"/>
              </a:lnSpc>
              <a:spcBef>
                <a:spcPct val="20000"/>
              </a:spcBef>
              <a:buClr>
                <a:schemeClr val="folHlink"/>
              </a:buClr>
              <a:buSzPct val="60000"/>
              <a:buFont typeface="Arial"/>
              <a:buChar char="•"/>
              <a:defRPr/>
            </a:pPr>
            <a:r>
              <a:rPr lang="en-GB" dirty="0">
                <a:latin typeface="Verdana" charset="0"/>
              </a:rPr>
              <a:t>Baseline       </a:t>
            </a:r>
            <a:endParaRPr lang="en-US" dirty="0">
              <a:latin typeface="Verdana" charset="0"/>
            </a:endParaRP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Day 7 </a:t>
            </a: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Day 35</a:t>
            </a: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Hospital Events (all recruits)</a:t>
            </a: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Outcomes/Serious Adverse Events</a:t>
            </a: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FBC</a:t>
            </a:r>
          </a:p>
          <a:p>
            <a:pPr marL="342900" indent="-342900" eaLnBrk="1" hangingPunct="1">
              <a:lnSpc>
                <a:spcPct val="90000"/>
              </a:lnSpc>
              <a:spcBef>
                <a:spcPct val="20000"/>
              </a:spcBef>
              <a:buClr>
                <a:schemeClr val="folHlink"/>
              </a:buClr>
              <a:buSzPct val="60000"/>
              <a:buFont typeface="Arial"/>
              <a:buChar char="•"/>
              <a:defRPr/>
            </a:pPr>
            <a:r>
              <a:rPr lang="en-US" dirty="0">
                <a:latin typeface="Verdana" charset="0"/>
              </a:rPr>
              <a:t>Additional Clinical Brain Imaging</a:t>
            </a:r>
          </a:p>
          <a:p>
            <a:pPr eaLnBrk="1" hangingPunct="1">
              <a:lnSpc>
                <a:spcPct val="90000"/>
              </a:lnSpc>
              <a:spcBef>
                <a:spcPct val="20000"/>
              </a:spcBef>
              <a:buClr>
                <a:schemeClr val="folHlink"/>
              </a:buClr>
              <a:buSzPct val="60000"/>
              <a:defRPr/>
            </a:pPr>
            <a:r>
              <a:rPr lang="en-US" dirty="0">
                <a:latin typeface="Verdana" charset="0"/>
              </a:rPr>
              <a:t>Day 90 (Nottingham use only)</a:t>
            </a:r>
          </a:p>
        </p:txBody>
      </p:sp>
      <p:sp>
        <p:nvSpPr>
          <p:cNvPr id="36867"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6868" name="Picture 7"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913" y="3175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txBox="1">
            <a:spLocks/>
          </p:cNvSpPr>
          <p:nvPr/>
        </p:nvSpPr>
        <p:spPr bwMode="auto">
          <a:xfrm>
            <a:off x="242888" y="1341438"/>
            <a:ext cx="35750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Clr>
                <a:schemeClr val="folHlink"/>
              </a:buClr>
              <a:buSzPct val="60000"/>
              <a:buFont typeface="Wingdings" charset="0"/>
              <a:buChar char="n"/>
            </a:pPr>
            <a:endParaRPr lang="en-US">
              <a:latin typeface="Verdana" charset="0"/>
            </a:endParaRPr>
          </a:p>
          <a:p>
            <a:pPr eaLnBrk="1" hangingPunct="1">
              <a:spcBef>
                <a:spcPct val="20000"/>
              </a:spcBef>
              <a:buClr>
                <a:schemeClr val="folHlink"/>
              </a:buClr>
              <a:buSzPct val="60000"/>
              <a:buFont typeface="Wingdings" charset="0"/>
              <a:buChar char="n"/>
            </a:pPr>
            <a:r>
              <a:rPr lang="en-US" sz="2000">
                <a:latin typeface="Verdana" charset="0"/>
              </a:rPr>
              <a:t>Patient identifiable information faxed to Nottingham Co-ordinating Centre to enable 90 day follow-ups.</a:t>
            </a:r>
          </a:p>
          <a:p>
            <a:pPr eaLnBrk="1" hangingPunct="1">
              <a:spcBef>
                <a:spcPct val="20000"/>
              </a:spcBef>
              <a:buClr>
                <a:schemeClr val="folHlink"/>
              </a:buClr>
              <a:buSzPct val="60000"/>
              <a:buFont typeface="Wingdings" charset="0"/>
              <a:buChar char="n"/>
            </a:pPr>
            <a:endParaRPr lang="en-US" sz="2000">
              <a:latin typeface="Verdana" charset="0"/>
            </a:endParaRPr>
          </a:p>
          <a:p>
            <a:pPr eaLnBrk="1" hangingPunct="1">
              <a:spcBef>
                <a:spcPct val="20000"/>
              </a:spcBef>
              <a:buClr>
                <a:schemeClr val="hlink"/>
              </a:buClr>
              <a:buSzPct val="55000"/>
              <a:buFont typeface="Wingdings" charset="0"/>
              <a:buChar char="n"/>
            </a:pPr>
            <a:r>
              <a:rPr lang="en-US" sz="2000">
                <a:latin typeface="Verdana" charset="0"/>
              </a:rPr>
              <a:t>Kept separate from patient data (ISF, other file)</a:t>
            </a:r>
          </a:p>
          <a:p>
            <a:pPr eaLnBrk="1" hangingPunct="1">
              <a:spcBef>
                <a:spcPct val="20000"/>
              </a:spcBef>
              <a:buClr>
                <a:schemeClr val="folHlink"/>
              </a:buClr>
              <a:buSzPct val="60000"/>
              <a:buFont typeface="Wingdings" charset="0"/>
              <a:buChar char="n"/>
            </a:pPr>
            <a:endParaRPr lang="en-US">
              <a:latin typeface="Verdana" charset="0"/>
            </a:endParaRPr>
          </a:p>
          <a:p>
            <a:pPr>
              <a:spcBef>
                <a:spcPct val="20000"/>
              </a:spcBef>
              <a:buClr>
                <a:schemeClr val="folHlink"/>
              </a:buClr>
              <a:buSzPct val="60000"/>
              <a:buFont typeface="Wingdings" charset="0"/>
              <a:buChar char="n"/>
            </a:pPr>
            <a:endParaRPr lang="en-US" sz="3200">
              <a:latin typeface="Verdana" charset="0"/>
            </a:endParaRPr>
          </a:p>
        </p:txBody>
      </p:sp>
      <p:sp>
        <p:nvSpPr>
          <p:cNvPr id="37890" name="Text Box 5"/>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7891" name="Picture 6"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600" y="76200"/>
            <a:ext cx="5873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Screen shot 2013-01-16 at 07.46.3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09600"/>
            <a:ext cx="42005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5600" y="744538"/>
            <a:ext cx="2735263" cy="523875"/>
          </a:xfrm>
          <a:prstGeom prst="rect">
            <a:avLst/>
          </a:prstGeom>
          <a:noFill/>
        </p:spPr>
        <p:txBody>
          <a:bodyPr wrap="none">
            <a:spAutoFit/>
          </a:bodyPr>
          <a:lstStyle/>
          <a:p>
            <a:pPr>
              <a:defRPr/>
            </a:pPr>
            <a:r>
              <a:rPr lang="en-US" sz="2800" dirty="0">
                <a:solidFill>
                  <a:srgbClr val="FFFF00"/>
                </a:solidFill>
                <a:latin typeface="+mj-lt"/>
              </a:rPr>
              <a:t>Patient details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304800"/>
            <a:ext cx="7793038" cy="1066800"/>
          </a:xfrm>
          <a:prstGeom prst="rect">
            <a:avLst/>
          </a:prstGeom>
          <a:noFill/>
          <a:ln w="9525">
            <a:noFill/>
            <a:miter lim="800000"/>
            <a:headEnd/>
            <a:tailEnd/>
          </a:ln>
        </p:spPr>
        <p:txBody>
          <a:bodyPr lIns="90487" tIns="44450" rIns="90487" bIns="44450" anchor="ctr"/>
          <a:lstStyle/>
          <a:p>
            <a:pPr algn="ctr" eaLnBrk="1" hangingPunct="1">
              <a:defRPr/>
            </a:pPr>
            <a:r>
              <a:rPr lang="en-US" sz="3600" dirty="0">
                <a:solidFill>
                  <a:schemeClr val="tx2"/>
                </a:solidFill>
                <a:latin typeface="+mj-lt"/>
                <a:ea typeface="+mn-ea"/>
                <a:cs typeface="+mn-cs"/>
              </a:rPr>
              <a:t>Consent forms</a:t>
            </a:r>
          </a:p>
        </p:txBody>
      </p:sp>
      <p:sp>
        <p:nvSpPr>
          <p:cNvPr id="53250" name="Rectangle 3"/>
          <p:cNvSpPr>
            <a:spLocks noChangeArrowheads="1"/>
          </p:cNvSpPr>
          <p:nvPr/>
        </p:nvSpPr>
        <p:spPr bwMode="auto">
          <a:xfrm>
            <a:off x="685800" y="1557338"/>
            <a:ext cx="8134350" cy="4679950"/>
          </a:xfrm>
          <a:prstGeom prst="rect">
            <a:avLst/>
          </a:prstGeom>
          <a:noFill/>
          <a:ln>
            <a:noFill/>
          </a:ln>
          <a:extLst/>
        </p:spPr>
        <p:txBody>
          <a:bodyPr lIns="90487" tIns="44450" rIns="90487" bIns="44450"/>
          <a:lstStyle/>
          <a:p>
            <a:pPr eaLnBrk="1" hangingPunct="1">
              <a:lnSpc>
                <a:spcPct val="90000"/>
              </a:lnSpc>
              <a:spcBef>
                <a:spcPct val="20000"/>
              </a:spcBef>
              <a:buClr>
                <a:srgbClr val="FFFF00"/>
              </a:buClr>
              <a:buSzPct val="60000"/>
              <a:defRPr/>
            </a:pPr>
            <a:r>
              <a:rPr lang="en-US" sz="2000" dirty="0">
                <a:latin typeface="Verdana" charset="0"/>
              </a:rPr>
              <a:t>Must be signed by both parties at the same time </a:t>
            </a:r>
            <a:r>
              <a:rPr lang="en-US" sz="2000" b="1" dirty="0">
                <a:solidFill>
                  <a:srgbClr val="FF0000"/>
                </a:solidFill>
                <a:latin typeface="Verdana" charset="0"/>
              </a:rPr>
              <a:t>INITIALS</a:t>
            </a:r>
            <a:r>
              <a:rPr lang="en-US" sz="2000" dirty="0">
                <a:latin typeface="Verdana" charset="0"/>
              </a:rPr>
              <a:t> in boxes - </a:t>
            </a:r>
            <a:r>
              <a:rPr lang="en-US" sz="2000" dirty="0">
                <a:solidFill>
                  <a:srgbClr val="FF0000"/>
                </a:solidFill>
                <a:latin typeface="Verdana" charset="0"/>
              </a:rPr>
              <a:t>not ticks</a:t>
            </a: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r>
              <a:rPr lang="en-US" sz="2000" dirty="0">
                <a:latin typeface="Verdana" charset="0"/>
              </a:rPr>
              <a:t>Same version of consent form as Information Sheets, and latest approved version</a:t>
            </a: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r>
              <a:rPr lang="en-US" sz="2000" dirty="0">
                <a:latin typeface="Verdana" charset="0"/>
              </a:rPr>
              <a:t>Consented only by staff(medics) on delegation log</a:t>
            </a: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endParaRPr lang="en-US" sz="500" dirty="0">
              <a:latin typeface="Verdana" charset="0"/>
            </a:endParaRPr>
          </a:p>
          <a:p>
            <a:pPr eaLnBrk="1" hangingPunct="1">
              <a:lnSpc>
                <a:spcPct val="90000"/>
              </a:lnSpc>
              <a:spcBef>
                <a:spcPct val="20000"/>
              </a:spcBef>
              <a:buClr>
                <a:srgbClr val="FFFF00"/>
              </a:buClr>
              <a:buSzPct val="60000"/>
              <a:defRPr/>
            </a:pPr>
            <a:r>
              <a:rPr lang="en-US" sz="2000" dirty="0">
                <a:latin typeface="Verdana" charset="0"/>
              </a:rPr>
              <a:t>GP letters (dated) </a:t>
            </a:r>
          </a:p>
          <a:p>
            <a:pPr marL="800100" lvl="1" indent="-342900" eaLnBrk="1" hangingPunct="1">
              <a:lnSpc>
                <a:spcPct val="90000"/>
              </a:lnSpc>
              <a:spcBef>
                <a:spcPct val="20000"/>
              </a:spcBef>
              <a:buClr>
                <a:srgbClr val="FFFF00"/>
              </a:buClr>
              <a:buSzPct val="60000"/>
              <a:buFont typeface="Arial"/>
              <a:buChar char="•"/>
              <a:defRPr/>
            </a:pPr>
            <a:r>
              <a:rPr lang="en-US" sz="1900" dirty="0">
                <a:latin typeface="Verdana" charset="0"/>
              </a:rPr>
              <a:t>Master GP / copy recruit file / copy hospital notes</a:t>
            </a:r>
          </a:p>
          <a:p>
            <a:pPr marL="800100" lvl="1" indent="-342900" eaLnBrk="1" hangingPunct="1">
              <a:lnSpc>
                <a:spcPct val="90000"/>
              </a:lnSpc>
              <a:spcBef>
                <a:spcPct val="20000"/>
              </a:spcBef>
              <a:buClr>
                <a:srgbClr val="FFFF00"/>
              </a:buClr>
              <a:buSzPct val="60000"/>
              <a:buFont typeface="Arial"/>
              <a:buChar char="•"/>
              <a:defRPr/>
            </a:pPr>
            <a:endParaRPr lang="en-US" sz="500" dirty="0">
              <a:latin typeface="Verdana" charset="0"/>
            </a:endParaRPr>
          </a:p>
          <a:p>
            <a:pPr marL="342900" indent="-342900" eaLnBrk="1" hangingPunct="1">
              <a:lnSpc>
                <a:spcPct val="90000"/>
              </a:lnSpc>
              <a:spcBef>
                <a:spcPct val="20000"/>
              </a:spcBef>
              <a:buClr>
                <a:srgbClr val="FFFF00"/>
              </a:buClr>
              <a:buSzPct val="60000"/>
              <a:buFont typeface="Wingdings" charset="0"/>
              <a:buChar char="u"/>
              <a:defRPr/>
            </a:pPr>
            <a:endParaRPr lang="en-US" sz="500" dirty="0">
              <a:latin typeface="Verdana" charset="0"/>
            </a:endParaRPr>
          </a:p>
          <a:p>
            <a:pPr eaLnBrk="1" hangingPunct="1">
              <a:lnSpc>
                <a:spcPct val="90000"/>
              </a:lnSpc>
              <a:spcBef>
                <a:spcPct val="20000"/>
              </a:spcBef>
              <a:buClr>
                <a:srgbClr val="FFFF00"/>
              </a:buClr>
              <a:buSzPct val="60000"/>
              <a:defRPr/>
            </a:pPr>
            <a:r>
              <a:rPr lang="en-US" sz="2000" dirty="0">
                <a:latin typeface="Verdana" charset="0"/>
              </a:rPr>
              <a:t>Copies of consent form AND </a:t>
            </a:r>
            <a:r>
              <a:rPr lang="en-US" sz="2000" dirty="0" smtClean="0">
                <a:latin typeface="Verdana" charset="0"/>
              </a:rPr>
              <a:t>information </a:t>
            </a:r>
            <a:r>
              <a:rPr lang="en-US" sz="2000" dirty="0">
                <a:latin typeface="Verdana" charset="0"/>
              </a:rPr>
              <a:t>sheet</a:t>
            </a:r>
          </a:p>
          <a:p>
            <a:pPr marL="800100" lvl="1" indent="-342900" eaLnBrk="1" hangingPunct="1">
              <a:lnSpc>
                <a:spcPct val="90000"/>
              </a:lnSpc>
              <a:spcBef>
                <a:spcPct val="20000"/>
              </a:spcBef>
              <a:buClr>
                <a:srgbClr val="FFFF00"/>
              </a:buClr>
              <a:buSzPct val="60000"/>
              <a:buFont typeface="Arial"/>
              <a:buChar char="•"/>
              <a:defRPr/>
            </a:pPr>
            <a:r>
              <a:rPr lang="en-US" sz="1900" dirty="0">
                <a:latin typeface="Verdana" charset="0"/>
              </a:rPr>
              <a:t>Master </a:t>
            </a:r>
            <a:r>
              <a:rPr lang="en-US" sz="1900" dirty="0" smtClean="0">
                <a:latin typeface="Verdana" charset="0"/>
              </a:rPr>
              <a:t>– Investigator Site File</a:t>
            </a:r>
            <a:endParaRPr lang="en-US" sz="1900" dirty="0">
              <a:latin typeface="Verdana" charset="0"/>
            </a:endParaRPr>
          </a:p>
          <a:p>
            <a:pPr marL="800100" lvl="1" indent="-342900" eaLnBrk="1" hangingPunct="1">
              <a:lnSpc>
                <a:spcPct val="90000"/>
              </a:lnSpc>
              <a:spcBef>
                <a:spcPct val="20000"/>
              </a:spcBef>
              <a:buClr>
                <a:srgbClr val="FFFF00"/>
              </a:buClr>
              <a:buSzPct val="60000"/>
              <a:buFont typeface="Arial"/>
              <a:buChar char="•"/>
              <a:defRPr/>
            </a:pPr>
            <a:r>
              <a:rPr lang="en-US" sz="1900" dirty="0">
                <a:latin typeface="Verdana" charset="0"/>
              </a:rPr>
              <a:t>Copy medical/hospital notes</a:t>
            </a:r>
          </a:p>
          <a:p>
            <a:pPr marL="800100" lvl="1" indent="-342900" eaLnBrk="1" hangingPunct="1">
              <a:lnSpc>
                <a:spcPct val="90000"/>
              </a:lnSpc>
              <a:spcBef>
                <a:spcPct val="20000"/>
              </a:spcBef>
              <a:buClr>
                <a:srgbClr val="FFFF00"/>
              </a:buClr>
              <a:buSzPct val="60000"/>
              <a:buFont typeface="Arial"/>
              <a:buChar char="•"/>
              <a:defRPr/>
            </a:pPr>
            <a:r>
              <a:rPr lang="en-US" sz="1900" dirty="0">
                <a:latin typeface="Verdana" charset="0"/>
              </a:rPr>
              <a:t>Copy recruit/</a:t>
            </a:r>
            <a:r>
              <a:rPr lang="en-US" sz="1900" dirty="0" smtClean="0">
                <a:latin typeface="Verdana" charset="0"/>
              </a:rPr>
              <a:t>relative</a:t>
            </a:r>
          </a:p>
          <a:p>
            <a:pPr marL="800100" lvl="1" indent="-342900" eaLnBrk="1" hangingPunct="1">
              <a:lnSpc>
                <a:spcPct val="90000"/>
              </a:lnSpc>
              <a:spcBef>
                <a:spcPct val="20000"/>
              </a:spcBef>
              <a:buClr>
                <a:srgbClr val="FFFF00"/>
              </a:buClr>
              <a:buSzPct val="60000"/>
              <a:buFont typeface="Arial"/>
              <a:buChar char="•"/>
              <a:defRPr/>
            </a:pPr>
            <a:r>
              <a:rPr lang="en-US" sz="1900" dirty="0" smtClean="0">
                <a:latin typeface="Verdana" charset="0"/>
              </a:rPr>
              <a:t>Copy coordinating </a:t>
            </a:r>
            <a:r>
              <a:rPr lang="en-US" sz="1900" dirty="0" err="1" smtClean="0">
                <a:latin typeface="Verdana" charset="0"/>
              </a:rPr>
              <a:t>centre</a:t>
            </a:r>
            <a:r>
              <a:rPr lang="en-US" sz="1900" dirty="0" smtClean="0">
                <a:latin typeface="Verdana" charset="0"/>
              </a:rPr>
              <a:t> (consent only)</a:t>
            </a:r>
            <a:endParaRPr lang="en-US" sz="1900" dirty="0">
              <a:latin typeface="Verdana" charset="0"/>
            </a:endParaRPr>
          </a:p>
        </p:txBody>
      </p:sp>
      <p:sp>
        <p:nvSpPr>
          <p:cNvPr id="38915" name="Text Box 4"/>
          <p:cNvSpPr txBox="1">
            <a:spLocks noChangeArrowheads="1"/>
          </p:cNvSpPr>
          <p:nvPr/>
        </p:nvSpPr>
        <p:spPr bwMode="auto">
          <a:xfrm>
            <a:off x="6919913" y="6519863"/>
            <a:ext cx="2224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600">
                <a:solidFill>
                  <a:schemeClr val="tx2"/>
                </a:solidFill>
                <a:latin typeface="Verdana" charset="0"/>
              </a:rPr>
              <a:t>www.tardistrial.org</a:t>
            </a:r>
            <a:endParaRPr lang="en-GB" sz="2000">
              <a:solidFill>
                <a:schemeClr val="tx2"/>
              </a:solidFill>
              <a:latin typeface="Verdana" charset="0"/>
            </a:endParaRPr>
          </a:p>
        </p:txBody>
      </p:sp>
      <p:pic>
        <p:nvPicPr>
          <p:cNvPr id="38916" name="Picture 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4613"/>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685800" y="228600"/>
            <a:ext cx="6838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algn="ctr" eaLnBrk="1" hangingPunct="1"/>
            <a:r>
              <a:rPr lang="en-US" sz="3600">
                <a:solidFill>
                  <a:srgbClr val="FFFF00"/>
                </a:solidFill>
                <a:latin typeface="Verdana" charset="0"/>
              </a:rPr>
              <a:t>Key points</a:t>
            </a:r>
            <a:endParaRPr lang="en-US" sz="3600">
              <a:solidFill>
                <a:srgbClr val="FFFF00"/>
              </a:solidFill>
              <a:latin typeface="Arial" charset="0"/>
            </a:endParaRPr>
          </a:p>
        </p:txBody>
      </p:sp>
      <p:sp>
        <p:nvSpPr>
          <p:cNvPr id="54275" name="Rectangle 3"/>
          <p:cNvSpPr>
            <a:spLocks noChangeArrowheads="1"/>
          </p:cNvSpPr>
          <p:nvPr/>
        </p:nvSpPr>
        <p:spPr bwMode="auto">
          <a:xfrm>
            <a:off x="685800" y="1676400"/>
            <a:ext cx="7989888" cy="4267200"/>
          </a:xfrm>
          <a:prstGeom prst="rect">
            <a:avLst/>
          </a:prstGeom>
          <a:noFill/>
          <a:ln w="9525">
            <a:noFill/>
            <a:miter lim="800000"/>
            <a:headEnd/>
            <a:tailEnd/>
          </a:ln>
        </p:spPr>
        <p:txBody>
          <a:bodyPr lIns="90487" tIns="44450" rIns="90487" bIns="44450"/>
          <a:lstStyle/>
          <a:p>
            <a:pPr marL="342900" indent="-342900" eaLnBrk="1" hangingPunct="1">
              <a:lnSpc>
                <a:spcPct val="90000"/>
              </a:lnSpc>
              <a:spcBef>
                <a:spcPct val="20000"/>
              </a:spcBef>
              <a:buClr>
                <a:srgbClr val="FFFF00"/>
              </a:buClr>
              <a:buSzPct val="60000"/>
              <a:buFont typeface="Arial"/>
              <a:buChar char="•"/>
              <a:defRPr/>
            </a:pPr>
            <a:r>
              <a:rPr lang="en-US" sz="2200" dirty="0" smtClean="0">
                <a:latin typeface="+mn-lt"/>
                <a:ea typeface="+mn-ea"/>
                <a:cs typeface="+mn-cs"/>
              </a:rPr>
              <a:t>Research </a:t>
            </a:r>
            <a:r>
              <a:rPr lang="en-US" sz="2200" dirty="0">
                <a:latin typeface="+mn-lt"/>
                <a:ea typeface="+mn-ea"/>
                <a:cs typeface="+mn-cs"/>
              </a:rPr>
              <a:t>and ward nurses are key to finding eligible </a:t>
            </a:r>
            <a:r>
              <a:rPr lang="en-US" sz="2200" dirty="0" smtClean="0">
                <a:latin typeface="+mn-lt"/>
                <a:ea typeface="+mn-ea"/>
                <a:cs typeface="+mn-cs"/>
              </a:rPr>
              <a:t>recruits. However</a:t>
            </a:r>
            <a:r>
              <a:rPr lang="en-US" sz="2200" dirty="0">
                <a:latin typeface="+mn-lt"/>
                <a:ea typeface="+mn-ea"/>
                <a:cs typeface="+mn-cs"/>
              </a:rPr>
              <a:t>:</a:t>
            </a:r>
            <a:endParaRPr lang="en-US" sz="2200" dirty="0">
              <a:latin typeface="+mn-lt"/>
              <a:ea typeface="+mn-ea"/>
              <a:cs typeface="+mn-cs"/>
            </a:endParaRPr>
          </a:p>
          <a:p>
            <a:pPr marL="342900" indent="-342900" eaLnBrk="1" hangingPunct="1">
              <a:lnSpc>
                <a:spcPct val="90000"/>
              </a:lnSpc>
              <a:spcBef>
                <a:spcPct val="20000"/>
              </a:spcBef>
              <a:buClr>
                <a:srgbClr val="FFFF00"/>
              </a:buClr>
              <a:buSzPct val="60000"/>
              <a:buFont typeface="Arial"/>
              <a:buChar char="•"/>
              <a:defRPr/>
            </a:pPr>
            <a:r>
              <a:rPr lang="en-US" sz="2200" dirty="0" smtClean="0">
                <a:latin typeface="+mn-lt"/>
                <a:ea typeface="+mn-ea"/>
                <a:cs typeface="+mn-cs"/>
              </a:rPr>
              <a:t>Only doctors on the delegation log can take consent </a:t>
            </a:r>
            <a:r>
              <a:rPr lang="en-US" sz="2200" dirty="0">
                <a:latin typeface="+mn-lt"/>
                <a:ea typeface="+mn-ea"/>
                <a:cs typeface="+mn-cs"/>
              </a:rPr>
              <a:t>for both Main and DNA consent</a:t>
            </a:r>
          </a:p>
          <a:p>
            <a:pPr marL="342900" indent="-342900" eaLnBrk="1" hangingPunct="1">
              <a:lnSpc>
                <a:spcPct val="90000"/>
              </a:lnSpc>
              <a:spcBef>
                <a:spcPct val="20000"/>
              </a:spcBef>
              <a:buClr>
                <a:srgbClr val="FFFF00"/>
              </a:buClr>
              <a:buSzPct val="60000"/>
              <a:buFont typeface="Arial"/>
              <a:buChar char="•"/>
              <a:defRPr/>
            </a:pPr>
            <a:r>
              <a:rPr lang="en-US" sz="2200" dirty="0" smtClean="0">
                <a:latin typeface="+mn-lt"/>
                <a:ea typeface="+mn-ea"/>
                <a:cs typeface="+mn-cs"/>
              </a:rPr>
              <a:t>Doctors on </a:t>
            </a:r>
            <a:r>
              <a:rPr lang="en-US" sz="2200" dirty="0">
                <a:latin typeface="+mn-lt"/>
                <a:ea typeface="+mn-ea"/>
                <a:cs typeface="+mn-cs"/>
              </a:rPr>
              <a:t>delegation </a:t>
            </a:r>
            <a:r>
              <a:rPr lang="en-US" sz="2200" dirty="0" smtClean="0">
                <a:latin typeface="+mn-lt"/>
                <a:ea typeface="+mn-ea"/>
                <a:cs typeface="+mn-cs"/>
              </a:rPr>
              <a:t>log need </a:t>
            </a:r>
            <a:r>
              <a:rPr lang="en-US" sz="2200" dirty="0">
                <a:latin typeface="+mn-lt"/>
                <a:ea typeface="+mn-ea"/>
                <a:cs typeface="+mn-cs"/>
              </a:rPr>
              <a:t>to prescribe allocated treatment</a:t>
            </a:r>
          </a:p>
          <a:p>
            <a:pPr marL="342900" indent="-342900" eaLnBrk="1" hangingPunct="1">
              <a:lnSpc>
                <a:spcPct val="90000"/>
              </a:lnSpc>
              <a:spcBef>
                <a:spcPct val="20000"/>
              </a:spcBef>
              <a:buClr>
                <a:srgbClr val="FFFF00"/>
              </a:buClr>
              <a:buSzPct val="60000"/>
              <a:buFont typeface="Arial"/>
              <a:buChar char="•"/>
              <a:defRPr/>
            </a:pPr>
            <a:r>
              <a:rPr lang="en-US" sz="2200" dirty="0">
                <a:latin typeface="+mn-lt"/>
                <a:ea typeface="+mn-ea"/>
                <a:cs typeface="+mn-cs"/>
              </a:rPr>
              <a:t>Research staff will perform Baseline, day 7, day 35, SAE/outcomes and discharge assessments/paperwork </a:t>
            </a:r>
          </a:p>
          <a:p>
            <a:pPr marL="342900" indent="-342900" eaLnBrk="1" hangingPunct="1">
              <a:lnSpc>
                <a:spcPct val="90000"/>
              </a:lnSpc>
              <a:spcBef>
                <a:spcPct val="20000"/>
              </a:spcBef>
              <a:buClr>
                <a:srgbClr val="FFFF00"/>
              </a:buClr>
              <a:buSzPct val="60000"/>
              <a:buFont typeface="Arial"/>
              <a:buChar char="•"/>
              <a:defRPr/>
            </a:pPr>
            <a:r>
              <a:rPr lang="en-US" sz="2200" dirty="0">
                <a:latin typeface="+mn-lt"/>
                <a:ea typeface="ＭＳ Ｐゴシック" charset="-128"/>
                <a:cs typeface="ＭＳ Ｐゴシック" charset="-128"/>
              </a:rPr>
              <a:t>O</a:t>
            </a:r>
            <a:r>
              <a:rPr lang="en-US" sz="2200" dirty="0" smtClean="0">
                <a:latin typeface="+mn-lt"/>
                <a:ea typeface="ＭＳ Ｐゴシック" charset="-128"/>
                <a:cs typeface="ＭＳ Ｐゴシック" charset="-128"/>
              </a:rPr>
              <a:t>nly </a:t>
            </a:r>
            <a:r>
              <a:rPr lang="en-US" sz="2200" dirty="0">
                <a:latin typeface="+mn-lt"/>
                <a:ea typeface="ＭＳ Ｐゴシック" charset="-128"/>
                <a:cs typeface="ＭＳ Ｐゴシック" charset="-128"/>
              </a:rPr>
              <a:t>staff </a:t>
            </a:r>
            <a:r>
              <a:rPr lang="en-US" sz="2200" dirty="0" err="1">
                <a:latin typeface="+mn-lt"/>
                <a:ea typeface="ＭＳ Ｐゴシック" charset="-128"/>
                <a:cs typeface="ＭＳ Ｐゴシック" charset="-128"/>
              </a:rPr>
              <a:t>authorised</a:t>
            </a:r>
            <a:r>
              <a:rPr lang="en-US" sz="2200" dirty="0">
                <a:latin typeface="+mn-lt"/>
                <a:ea typeface="ＭＳ Ｐゴシック" charset="-128"/>
                <a:cs typeface="ＭＳ Ｐゴシック" charset="-128"/>
              </a:rPr>
              <a:t> </a:t>
            </a:r>
            <a:r>
              <a:rPr lang="en-US" sz="2200" dirty="0" smtClean="0">
                <a:latin typeface="+mn-lt"/>
                <a:ea typeface="ＭＳ Ｐゴシック" charset="-128"/>
                <a:cs typeface="ＭＳ Ｐゴシック" charset="-128"/>
              </a:rPr>
              <a:t>on the </a:t>
            </a:r>
            <a:r>
              <a:rPr lang="en-US" sz="2200" dirty="0">
                <a:latin typeface="+mn-lt"/>
                <a:ea typeface="ＭＳ Ｐゴシック" charset="-128"/>
                <a:cs typeface="ＭＳ Ｐゴシック" charset="-128"/>
              </a:rPr>
              <a:t>delegation log </a:t>
            </a:r>
            <a:r>
              <a:rPr lang="en-US" sz="2200" dirty="0" smtClean="0">
                <a:latin typeface="+mn-lt"/>
                <a:ea typeface="ＭＳ Ｐゴシック" charset="-128"/>
                <a:cs typeface="ＭＳ Ｐゴシック" charset="-128"/>
              </a:rPr>
              <a:t>are allowed </a:t>
            </a:r>
            <a:r>
              <a:rPr lang="en-US" sz="2200" dirty="0">
                <a:latin typeface="+mn-lt"/>
                <a:ea typeface="ＭＳ Ｐゴシック" charset="-128"/>
                <a:cs typeface="ＭＳ Ｐゴシック" charset="-128"/>
              </a:rPr>
              <a:t>to work on the trial </a:t>
            </a:r>
            <a:r>
              <a:rPr lang="en-US" sz="2200" dirty="0" smtClean="0">
                <a:latin typeface="+mn-lt"/>
                <a:ea typeface="ＭＳ Ｐゴシック" charset="-128"/>
                <a:cs typeface="ＭＳ Ｐゴシック" charset="-128"/>
              </a:rPr>
              <a:t>(Nottingham Coordinating </a:t>
            </a:r>
            <a:r>
              <a:rPr lang="en-US" sz="2200" dirty="0">
                <a:latin typeface="+mn-lt"/>
                <a:ea typeface="ＭＳ Ｐゴシック" charset="-128"/>
                <a:cs typeface="ＭＳ Ｐゴシック" charset="-128"/>
              </a:rPr>
              <a:t>Centre </a:t>
            </a:r>
            <a:r>
              <a:rPr lang="en-US" sz="2200" dirty="0" smtClean="0">
                <a:latin typeface="+mn-lt"/>
                <a:ea typeface="ＭＳ Ｐゴシック" charset="-128"/>
                <a:cs typeface="ＭＳ Ｐゴシック" charset="-128"/>
              </a:rPr>
              <a:t>will approve these </a:t>
            </a:r>
            <a:r>
              <a:rPr lang="en-US" sz="2200" dirty="0">
                <a:latin typeface="+mn-lt"/>
                <a:ea typeface="ＭＳ Ｐゴシック" charset="-128"/>
                <a:cs typeface="ＭＳ Ｐゴシック" charset="-128"/>
              </a:rPr>
              <a:t>staff after </a:t>
            </a:r>
            <a:r>
              <a:rPr lang="en-US" sz="2200" dirty="0" smtClean="0">
                <a:latin typeface="+mn-lt"/>
                <a:ea typeface="ＭＳ Ｐゴシック" charset="-128"/>
                <a:cs typeface="ＭＳ Ｐゴシック" charset="-128"/>
              </a:rPr>
              <a:t>receiving an </a:t>
            </a:r>
            <a:r>
              <a:rPr lang="en-US" sz="2200" dirty="0">
                <a:latin typeface="+mn-lt"/>
                <a:ea typeface="ＭＳ Ｐゴシック" charset="-128"/>
                <a:cs typeface="ＭＳ Ｐゴシック" charset="-128"/>
              </a:rPr>
              <a:t>up-to-date, signed </a:t>
            </a:r>
            <a:r>
              <a:rPr lang="en-US" sz="2200" dirty="0" smtClean="0">
                <a:latin typeface="+mn-lt"/>
                <a:ea typeface="ＭＳ Ｐゴシック" charset="-128"/>
                <a:cs typeface="ＭＳ Ｐゴシック" charset="-128"/>
              </a:rPr>
              <a:t>CV and GCP certificate)</a:t>
            </a:r>
            <a:endParaRPr lang="en-US" sz="2200" dirty="0">
              <a:latin typeface="+mn-lt"/>
              <a:ea typeface="ＭＳ Ｐゴシック" charset="-128"/>
              <a:cs typeface="ＭＳ Ｐゴシック" charset="-128"/>
            </a:endParaRPr>
          </a:p>
        </p:txBody>
      </p:sp>
      <p:sp>
        <p:nvSpPr>
          <p:cNvPr id="39939"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39940"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57225"/>
            <a:ext cx="7793038" cy="1143000"/>
          </a:xfrm>
        </p:spPr>
        <p:txBody>
          <a:bodyPr/>
          <a:lstStyle/>
          <a:p>
            <a:pPr algn="ctr">
              <a:defRPr/>
            </a:pPr>
            <a:r>
              <a:rPr lang="en-US">
                <a:latin typeface="Verdana" charset="0"/>
                <a:ea typeface="ＭＳ Ｐゴシック" charset="0"/>
                <a:cs typeface="ＭＳ Ｐゴシック" charset="0"/>
              </a:rPr>
              <a:t> Other Paper Forms </a:t>
            </a:r>
            <a:r>
              <a:rPr lang="en-US" sz="4800">
                <a:latin typeface="Verdana" charset="0"/>
                <a:ea typeface="ＭＳ Ｐゴシック" charset="0"/>
                <a:cs typeface="ＭＳ Ｐゴシック" charset="0"/>
              </a:rPr>
              <a:t/>
            </a:r>
            <a:br>
              <a:rPr lang="en-US" sz="4800">
                <a:latin typeface="Verdana" charset="0"/>
                <a:ea typeface="ＭＳ Ｐゴシック" charset="0"/>
                <a:cs typeface="ＭＳ Ｐゴシック" charset="0"/>
              </a:rPr>
            </a:br>
            <a:endParaRPr lang="en-US">
              <a:latin typeface="Verdana" charset="0"/>
              <a:ea typeface="ＭＳ Ｐゴシック" charset="0"/>
              <a:cs typeface="ＭＳ Ｐゴシック" charset="0"/>
            </a:endParaRPr>
          </a:p>
        </p:txBody>
      </p:sp>
      <p:sp>
        <p:nvSpPr>
          <p:cNvPr id="40962" name="Content Placeholder 2"/>
          <p:cNvSpPr>
            <a:spLocks noGrp="1"/>
          </p:cNvSpPr>
          <p:nvPr>
            <p:ph idx="1"/>
          </p:nvPr>
        </p:nvSpPr>
        <p:spPr>
          <a:xfrm>
            <a:off x="641350" y="2057400"/>
            <a:ext cx="7772400" cy="4114800"/>
          </a:xfrm>
        </p:spPr>
        <p:txBody>
          <a:bodyPr/>
          <a:lstStyle/>
          <a:p>
            <a:r>
              <a:rPr lang="en-US" dirty="0">
                <a:latin typeface="Verdana" charset="0"/>
                <a:ea typeface="ＭＳ Ｐゴシック" charset="0"/>
                <a:cs typeface="ＭＳ Ｐゴシック" charset="0"/>
              </a:rPr>
              <a:t>Fax cover sheet</a:t>
            </a:r>
          </a:p>
          <a:p>
            <a:r>
              <a:rPr lang="en-US" dirty="0">
                <a:latin typeface="Verdana" charset="0"/>
                <a:ea typeface="ＭＳ Ｐゴシック" charset="0"/>
                <a:cs typeface="ＭＳ Ｐゴシック" charset="0"/>
              </a:rPr>
              <a:t>Screening and enrollment log</a:t>
            </a:r>
          </a:p>
          <a:p>
            <a:r>
              <a:rPr lang="en-US" dirty="0">
                <a:latin typeface="Verdana" charset="0"/>
                <a:ea typeface="ＭＳ Ｐゴシック" charset="0"/>
                <a:cs typeface="ＭＳ Ｐゴシック" charset="0"/>
              </a:rPr>
              <a:t>Delegation log</a:t>
            </a:r>
          </a:p>
          <a:p>
            <a:r>
              <a:rPr lang="en-US" dirty="0">
                <a:latin typeface="Verdana" charset="0"/>
                <a:ea typeface="ＭＳ Ｐゴシック" charset="0"/>
                <a:cs typeface="ＭＳ Ｐゴシック" charset="0"/>
              </a:rPr>
              <a:t>Blood sample Freezer log</a:t>
            </a:r>
          </a:p>
          <a:p>
            <a:r>
              <a:rPr lang="en-US" dirty="0">
                <a:latin typeface="Verdana" charset="0"/>
                <a:ea typeface="ＭＳ Ｐゴシック" charset="0"/>
                <a:cs typeface="ＭＳ Ｐゴシック" charset="0"/>
              </a:rPr>
              <a:t>Accountability log for all </a:t>
            </a:r>
            <a:r>
              <a:rPr lang="en-US" dirty="0" err="1">
                <a:latin typeface="Verdana" charset="0"/>
                <a:ea typeface="ＭＳ Ｐゴシック" charset="0"/>
                <a:cs typeface="ＭＳ Ｐゴシック" charset="0"/>
              </a:rPr>
              <a:t>antiplatelets</a:t>
            </a:r>
            <a:endParaRPr lang="en-US" dirty="0">
              <a:latin typeface="Verdana" charset="0"/>
              <a:ea typeface="ＭＳ Ｐゴシック" charset="0"/>
              <a:cs typeface="ＭＳ Ｐゴシック" charset="0"/>
            </a:endParaRPr>
          </a:p>
          <a:p>
            <a:r>
              <a:rPr lang="en-US" dirty="0">
                <a:latin typeface="Verdana" charset="0"/>
                <a:ea typeface="ＭＳ Ｐゴシック" charset="0"/>
                <a:cs typeface="ＭＳ Ｐゴシック" charset="0"/>
              </a:rPr>
              <a:t>Data correction form</a:t>
            </a:r>
          </a:p>
          <a:p>
            <a:r>
              <a:rPr lang="en-US" dirty="0">
                <a:latin typeface="Verdana" charset="0"/>
                <a:ea typeface="ＭＳ Ｐゴシック" charset="0"/>
                <a:cs typeface="ＭＳ Ｐゴシック" charset="0"/>
              </a:rPr>
              <a:t>Training record form</a:t>
            </a:r>
          </a:p>
        </p:txBody>
      </p:sp>
      <p:sp>
        <p:nvSpPr>
          <p:cNvPr id="40963"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40964"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41986" name="Picture 5"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438" y="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3"/>
          <p:cNvSpPr>
            <a:spLocks noChangeArrowheads="1"/>
          </p:cNvSpPr>
          <p:nvPr/>
        </p:nvSpPr>
        <p:spPr bwMode="auto">
          <a:xfrm>
            <a:off x="228600" y="1524000"/>
            <a:ext cx="8720138" cy="4475163"/>
          </a:xfrm>
          <a:prstGeom prst="rect">
            <a:avLst/>
          </a:prstGeom>
          <a:noFill/>
          <a:ln w="12700">
            <a:noFill/>
            <a:miter lim="800000"/>
            <a:headEnd/>
            <a:tailEnd/>
          </a:ln>
        </p:spPr>
        <p:txBody>
          <a:bodyPr lIns="90487" tIns="44450" rIns="90487" bIns="44450"/>
          <a:lstStyle/>
          <a:p>
            <a:pPr marL="342900" indent="-342900" eaLnBrk="1" hangingPunct="1">
              <a:spcBef>
                <a:spcPct val="20000"/>
              </a:spcBef>
              <a:buClr>
                <a:schemeClr val="folHlink"/>
              </a:buClr>
              <a:buSzPct val="60000"/>
              <a:buFont typeface="Wingdings" charset="2"/>
              <a:buChar char="n"/>
              <a:defRPr/>
            </a:pPr>
            <a:r>
              <a:rPr lang="en-US" sz="2200" dirty="0">
                <a:latin typeface="Arial" charset="0"/>
                <a:ea typeface="+mn-ea"/>
                <a:cs typeface="+mn-cs"/>
              </a:rPr>
              <a:t>Outcome Events (including any bleeding event) and </a:t>
            </a:r>
            <a:r>
              <a:rPr lang="en-US" sz="2200" dirty="0" smtClean="0">
                <a:latin typeface="Arial" charset="0"/>
                <a:ea typeface="+mn-ea"/>
                <a:cs typeface="+mn-cs"/>
              </a:rPr>
              <a:t>SAEs are collected </a:t>
            </a:r>
            <a:r>
              <a:rPr lang="en-US" sz="2200" dirty="0">
                <a:latin typeface="Arial" charset="0"/>
                <a:ea typeface="+mn-ea"/>
                <a:cs typeface="+mn-cs"/>
              </a:rPr>
              <a:t>from randomisation until </a:t>
            </a:r>
            <a:r>
              <a:rPr lang="en-US" sz="2200" dirty="0" smtClean="0">
                <a:latin typeface="Arial" charset="0"/>
                <a:ea typeface="+mn-ea"/>
                <a:cs typeface="+mn-cs"/>
              </a:rPr>
              <a:t>completion of the </a:t>
            </a:r>
            <a:r>
              <a:rPr lang="en-US" sz="2200" dirty="0" smtClean="0">
                <a:latin typeface="+mn-lt"/>
                <a:ea typeface="+mn-ea"/>
                <a:cs typeface="+mn-cs"/>
              </a:rPr>
              <a:t>90</a:t>
            </a:r>
            <a:r>
              <a:rPr lang="en-US" sz="2200" dirty="0" smtClean="0">
                <a:latin typeface="Arial" charset="0"/>
                <a:ea typeface="+mn-ea"/>
                <a:cs typeface="+mn-cs"/>
              </a:rPr>
              <a:t> day follow-up.</a:t>
            </a:r>
            <a:endParaRPr lang="en-US" sz="1000" dirty="0">
              <a:latin typeface="Arial" charset="0"/>
              <a:ea typeface="+mn-ea"/>
              <a:cs typeface="+mn-cs"/>
            </a:endParaRP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TIA</a:t>
            </a: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Stroke</a:t>
            </a: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MI - NSTEMI, STEMI</a:t>
            </a: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Unstable angina</a:t>
            </a: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PVD / Ischaemic limb</a:t>
            </a:r>
          </a:p>
          <a:p>
            <a:pPr marL="935038" lvl="1" indent="-477838" eaLnBrk="1" hangingPunct="1">
              <a:spcBef>
                <a:spcPct val="20000"/>
              </a:spcBef>
              <a:buClr>
                <a:schemeClr val="hlink"/>
              </a:buClr>
              <a:buSzPct val="55000"/>
              <a:buFont typeface="Wingdings" charset="2"/>
              <a:buChar char="n"/>
              <a:defRPr/>
            </a:pPr>
            <a:r>
              <a:rPr lang="en-US" sz="2000" dirty="0">
                <a:solidFill>
                  <a:srgbClr val="FFFF00"/>
                </a:solidFill>
                <a:latin typeface="Arial" charset="0"/>
                <a:ea typeface="ＭＳ Ｐゴシック" charset="-128"/>
                <a:cs typeface="ＭＳ Ｐゴシック" charset="-128"/>
              </a:rPr>
              <a:t>Bleeding - minor, moderate, </a:t>
            </a:r>
            <a:r>
              <a:rPr lang="en-US" sz="2000" dirty="0" smtClean="0">
                <a:solidFill>
                  <a:srgbClr val="FFFF00"/>
                </a:solidFill>
                <a:latin typeface="Arial" charset="0"/>
                <a:ea typeface="ＭＳ Ｐゴシック" charset="-128"/>
                <a:cs typeface="ＭＳ Ｐゴシック" charset="-128"/>
              </a:rPr>
              <a:t>major</a:t>
            </a:r>
          </a:p>
          <a:p>
            <a:pPr marL="935038" lvl="1" indent="-477838" eaLnBrk="1" hangingPunct="1">
              <a:spcBef>
                <a:spcPct val="20000"/>
              </a:spcBef>
              <a:buClr>
                <a:schemeClr val="hlink"/>
              </a:buClr>
              <a:buSzPct val="55000"/>
              <a:buFont typeface="Wingdings" charset="2"/>
              <a:buChar char="n"/>
              <a:defRPr/>
            </a:pPr>
            <a:r>
              <a:rPr lang="en-US" sz="2000" dirty="0" smtClean="0">
                <a:solidFill>
                  <a:srgbClr val="FFFF00"/>
                </a:solidFill>
                <a:latin typeface="Arial" charset="0"/>
                <a:ea typeface="ＭＳ Ｐゴシック" charset="-128"/>
                <a:cs typeface="ＭＳ Ｐゴシック" charset="-128"/>
              </a:rPr>
              <a:t>Death</a:t>
            </a:r>
            <a:endParaRPr lang="en-US" sz="2000" dirty="0">
              <a:latin typeface="Arial" charset="0"/>
              <a:ea typeface="ＭＳ Ｐゴシック" charset="-128"/>
              <a:cs typeface="ＭＳ Ｐゴシック" charset="-128"/>
            </a:endParaRPr>
          </a:p>
          <a:p>
            <a:pPr marL="935038" lvl="1" indent="-477838" eaLnBrk="1" hangingPunct="1">
              <a:spcBef>
                <a:spcPct val="20000"/>
              </a:spcBef>
              <a:buClr>
                <a:schemeClr val="hlink"/>
              </a:buClr>
              <a:buSzPct val="55000"/>
              <a:buFont typeface="Wingdings" charset="2"/>
              <a:buNone/>
              <a:defRPr/>
            </a:pPr>
            <a:endParaRPr lang="en-US" sz="2000" dirty="0">
              <a:latin typeface="Arial" charset="0"/>
              <a:ea typeface="ＭＳ Ｐゴシック" charset="-128"/>
              <a:cs typeface="ＭＳ Ｐゴシック" charset="-128"/>
            </a:endParaRPr>
          </a:p>
          <a:p>
            <a:pPr marL="935038" lvl="1" indent="-477838" eaLnBrk="1" hangingPunct="1">
              <a:spcBef>
                <a:spcPct val="20000"/>
              </a:spcBef>
              <a:buClr>
                <a:schemeClr val="hlink"/>
              </a:buClr>
              <a:buSzPct val="55000"/>
              <a:buFont typeface="Wingdings" charset="2"/>
              <a:buNone/>
              <a:defRPr/>
            </a:pPr>
            <a:r>
              <a:rPr lang="en-US" sz="2000" dirty="0">
                <a:latin typeface="Arial" charset="0"/>
                <a:ea typeface="ＭＳ Ｐゴシック" charset="-128"/>
                <a:cs typeface="ＭＳ Ｐゴシック" charset="-128"/>
              </a:rPr>
              <a:t>	AEs will not be collected as all three drugs are licensed and </a:t>
            </a:r>
            <a:r>
              <a:rPr lang="en-US" sz="2000" dirty="0" smtClean="0">
                <a:latin typeface="Arial" charset="0"/>
                <a:ea typeface="ＭＳ Ｐゴシック" charset="-128"/>
                <a:cs typeface="ＭＳ Ｐゴシック" charset="-128"/>
              </a:rPr>
              <a:t>considerable </a:t>
            </a:r>
            <a:r>
              <a:rPr lang="en-US" sz="2000" dirty="0">
                <a:latin typeface="Arial" charset="0"/>
                <a:ea typeface="ＭＳ Ｐゴシック" charset="-128"/>
                <a:cs typeface="ＭＳ Ｐゴシック" charset="-128"/>
              </a:rPr>
              <a:t>information is </a:t>
            </a:r>
            <a:r>
              <a:rPr lang="en-US" sz="2000" dirty="0" smtClean="0">
                <a:latin typeface="Arial" charset="0"/>
                <a:ea typeface="ＭＳ Ｐゴシック" charset="-128"/>
                <a:cs typeface="ＭＳ Ｐゴシック" charset="-128"/>
              </a:rPr>
              <a:t>known </a:t>
            </a:r>
            <a:r>
              <a:rPr lang="en-US" sz="2000" dirty="0">
                <a:latin typeface="Arial" charset="0"/>
                <a:ea typeface="ＭＳ Ｐゴシック" charset="-128"/>
                <a:cs typeface="ＭＳ Ｐゴシック" charset="-128"/>
              </a:rPr>
              <a:t>about them.</a:t>
            </a:r>
          </a:p>
        </p:txBody>
      </p:sp>
      <p:sp>
        <p:nvSpPr>
          <p:cNvPr id="41988" name="Rectangle 2"/>
          <p:cNvSpPr>
            <a:spLocks noChangeArrowheads="1"/>
          </p:cNvSpPr>
          <p:nvPr/>
        </p:nvSpPr>
        <p:spPr bwMode="auto">
          <a:xfrm>
            <a:off x="228600" y="228600"/>
            <a:ext cx="8088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algn="ctr" eaLnBrk="1" hangingPunct="1"/>
            <a:r>
              <a:rPr lang="en-US" sz="3600">
                <a:solidFill>
                  <a:srgbClr val="FFFF00"/>
                </a:solidFill>
                <a:latin typeface="Verdana" charset="0"/>
              </a:rPr>
              <a:t>TARDIS SAEs and Outcomes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44034" name="Picture 5"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63500"/>
            <a:ext cx="5635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ChangeArrowheads="1"/>
          </p:cNvSpPr>
          <p:nvPr/>
        </p:nvSpPr>
        <p:spPr bwMode="auto">
          <a:xfrm>
            <a:off x="458788" y="1447800"/>
            <a:ext cx="8277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eaLnBrk="1" hangingPunct="1">
              <a:spcBef>
                <a:spcPct val="20000"/>
              </a:spcBef>
              <a:buClr>
                <a:srgbClr val="FFFF00"/>
              </a:buClr>
              <a:buSzPct val="60000"/>
            </a:pPr>
            <a:r>
              <a:rPr lang="en-US" sz="2200">
                <a:latin typeface="Verdana" charset="0"/>
              </a:rPr>
              <a:t>To be reported within 48 hrs of known occurrence</a:t>
            </a:r>
          </a:p>
          <a:p>
            <a:pPr marL="342900" indent="-342900" eaLnBrk="1" hangingPunct="1">
              <a:spcBef>
                <a:spcPct val="20000"/>
              </a:spcBef>
              <a:buClr>
                <a:srgbClr val="FFFF00"/>
              </a:buClr>
              <a:buSzPct val="60000"/>
            </a:pPr>
            <a:endParaRPr lang="en-US" sz="2200">
              <a:latin typeface="Verdana" charset="0"/>
            </a:endParaRPr>
          </a:p>
          <a:p>
            <a:pPr marL="342900" indent="-342900" eaLnBrk="1" hangingPunct="1">
              <a:spcBef>
                <a:spcPct val="20000"/>
              </a:spcBef>
              <a:buClr>
                <a:srgbClr val="FFFF00"/>
              </a:buClr>
              <a:buSzPct val="60000"/>
            </a:pPr>
            <a:r>
              <a:rPr lang="en-US" sz="2200">
                <a:latin typeface="Verdana" charset="0"/>
              </a:rPr>
              <a:t>Any untoward medical occurrence that?</a:t>
            </a:r>
          </a:p>
          <a:p>
            <a:pPr marL="800100" lvl="1" indent="-342900" eaLnBrk="1" hangingPunct="1">
              <a:spcBef>
                <a:spcPct val="20000"/>
              </a:spcBef>
              <a:buClr>
                <a:srgbClr val="FFFF00"/>
              </a:buClr>
              <a:buSzPct val="60000"/>
              <a:buFont typeface="Arial" charset="0"/>
              <a:buChar char="•"/>
            </a:pPr>
            <a:r>
              <a:rPr lang="en-US" sz="2200">
                <a:latin typeface="Verdana" charset="0"/>
              </a:rPr>
              <a:t>Results in death</a:t>
            </a:r>
          </a:p>
          <a:p>
            <a:pPr marL="800100" lvl="1" indent="-342900" eaLnBrk="1" hangingPunct="1">
              <a:spcBef>
                <a:spcPct val="20000"/>
              </a:spcBef>
              <a:buClr>
                <a:srgbClr val="FFFF00"/>
              </a:buClr>
              <a:buSzPct val="60000"/>
              <a:buFont typeface="Arial" charset="0"/>
              <a:buChar char="•"/>
            </a:pPr>
            <a:r>
              <a:rPr lang="en-US" sz="2200">
                <a:latin typeface="Verdana" charset="0"/>
              </a:rPr>
              <a:t>Is life-threatening</a:t>
            </a:r>
          </a:p>
          <a:p>
            <a:pPr marL="800100" lvl="1" indent="-342900" eaLnBrk="1" hangingPunct="1">
              <a:spcBef>
                <a:spcPct val="20000"/>
              </a:spcBef>
              <a:buClr>
                <a:srgbClr val="FFFF00"/>
              </a:buClr>
              <a:buSzPct val="60000"/>
              <a:buFont typeface="Arial" charset="0"/>
              <a:buChar char="•"/>
            </a:pPr>
            <a:r>
              <a:rPr lang="en-US" sz="2200">
                <a:latin typeface="Verdana" charset="0"/>
              </a:rPr>
              <a:t>Requires inpatient hospitalisation or prolongation of existing hospitalisation</a:t>
            </a:r>
          </a:p>
          <a:p>
            <a:pPr marL="800100" lvl="1" indent="-342900" eaLnBrk="1" hangingPunct="1">
              <a:spcBef>
                <a:spcPct val="20000"/>
              </a:spcBef>
              <a:buClr>
                <a:srgbClr val="FFFF00"/>
              </a:buClr>
              <a:buSzPct val="60000"/>
              <a:buFont typeface="Arial" charset="0"/>
              <a:buChar char="•"/>
            </a:pPr>
            <a:r>
              <a:rPr lang="en-US" sz="2200">
                <a:latin typeface="Verdana" charset="0"/>
              </a:rPr>
              <a:t>Results in persistent or significant disability/incapacity</a:t>
            </a:r>
          </a:p>
          <a:p>
            <a:pPr marL="800100" lvl="1" indent="-342900" eaLnBrk="1" hangingPunct="1">
              <a:spcBef>
                <a:spcPct val="20000"/>
              </a:spcBef>
              <a:buClr>
                <a:srgbClr val="FFFF00"/>
              </a:buClr>
              <a:buSzPct val="60000"/>
              <a:buFont typeface="Arial" charset="0"/>
              <a:buChar char="•"/>
            </a:pPr>
            <a:r>
              <a:rPr lang="en-US" sz="2200">
                <a:latin typeface="Verdana" charset="0"/>
              </a:rPr>
              <a:t>Is a congenital anomaly/birth defect</a:t>
            </a:r>
          </a:p>
          <a:p>
            <a:pPr marL="800100" lvl="1" indent="-342900" eaLnBrk="1" hangingPunct="1">
              <a:spcBef>
                <a:spcPct val="20000"/>
              </a:spcBef>
              <a:buClr>
                <a:srgbClr val="FFFF00"/>
              </a:buClr>
              <a:buSzPct val="60000"/>
              <a:buFont typeface="Arial" charset="0"/>
              <a:buChar char="•"/>
            </a:pPr>
            <a:r>
              <a:rPr lang="en-US" sz="2200">
                <a:latin typeface="Verdana" charset="0"/>
              </a:rPr>
              <a:t>Is medically important</a:t>
            </a:r>
          </a:p>
        </p:txBody>
      </p:sp>
      <p:sp>
        <p:nvSpPr>
          <p:cNvPr id="44036" name="Rectangle 4"/>
          <p:cNvSpPr>
            <a:spLocks noChangeArrowheads="1"/>
          </p:cNvSpPr>
          <p:nvPr/>
        </p:nvSpPr>
        <p:spPr bwMode="auto">
          <a:xfrm>
            <a:off x="8547100" y="220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4037" name="Rectangle 2"/>
          <p:cNvSpPr>
            <a:spLocks noChangeArrowheads="1"/>
          </p:cNvSpPr>
          <p:nvPr/>
        </p:nvSpPr>
        <p:spPr bwMode="auto">
          <a:xfrm>
            <a:off x="228600" y="304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algn="ctr" eaLnBrk="1" hangingPunct="1"/>
            <a:r>
              <a:rPr lang="en-US" sz="4000">
                <a:solidFill>
                  <a:schemeClr val="tx2"/>
                </a:solidFill>
                <a:latin typeface="Arial" charset="0"/>
              </a:rPr>
              <a:t/>
            </a:r>
            <a:br>
              <a:rPr lang="en-US" sz="4000">
                <a:solidFill>
                  <a:schemeClr val="tx2"/>
                </a:solidFill>
                <a:latin typeface="Arial" charset="0"/>
              </a:rPr>
            </a:br>
            <a:r>
              <a:rPr lang="en-US" sz="3600">
                <a:solidFill>
                  <a:srgbClr val="FFFF00"/>
                </a:solidFill>
                <a:latin typeface="Verdana" charset="0"/>
              </a:rPr>
              <a:t>TARDIS: </a:t>
            </a:r>
            <a:r>
              <a:rPr lang="en-US" sz="3600">
                <a:solidFill>
                  <a:schemeClr val="tx2"/>
                </a:solidFill>
                <a:latin typeface="Verdana" charset="0"/>
              </a:rPr>
              <a:t>Definition of SAEs</a:t>
            </a:r>
            <a:r>
              <a:rPr lang="en-US" sz="4000">
                <a:solidFill>
                  <a:schemeClr val="tx2"/>
                </a:solidFill>
                <a:latin typeface="Arial" charset="0"/>
              </a:rPr>
              <a:t/>
            </a:r>
            <a:br>
              <a:rPr lang="en-US" sz="4000">
                <a:solidFill>
                  <a:schemeClr val="tx2"/>
                </a:solidFill>
                <a:latin typeface="Arial" charset="0"/>
              </a:rPr>
            </a:br>
            <a:endParaRPr lang="en-US" sz="440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219075" y="1524000"/>
            <a:ext cx="8720138" cy="3998913"/>
          </a:xfrm>
          <a:prstGeom prst="rect">
            <a:avLst/>
          </a:prstGeom>
          <a:noFill/>
          <a:ln w="12700">
            <a:noFill/>
            <a:miter lim="800000"/>
            <a:headEnd/>
            <a:tailEnd/>
          </a:ln>
        </p:spPr>
        <p:txBody>
          <a:bodyPr lIns="90487" tIns="44450" rIns="90487" bIns="44450"/>
          <a:lstStyle/>
          <a:p>
            <a:pPr marL="342900" indent="-342900" eaLnBrk="1" hangingPunct="1">
              <a:lnSpc>
                <a:spcPct val="90000"/>
              </a:lnSpc>
              <a:spcBef>
                <a:spcPct val="20000"/>
              </a:spcBef>
              <a:buClr>
                <a:srgbClr val="FFFF00"/>
              </a:buClr>
              <a:buSzPct val="60000"/>
              <a:defRPr/>
            </a:pPr>
            <a:r>
              <a:rPr lang="en-GB" sz="1600" dirty="0">
                <a:latin typeface="+mn-lt"/>
                <a:ea typeface="+mn-ea"/>
                <a:cs typeface="+mn-cs"/>
              </a:rPr>
              <a:t>Major bleed: All major bleeds will constitute </a:t>
            </a:r>
            <a:r>
              <a:rPr lang="en-GB" sz="1600" dirty="0" smtClean="0">
                <a:latin typeface="+mn-lt"/>
                <a:ea typeface="+mn-ea"/>
                <a:cs typeface="+mn-cs"/>
              </a:rPr>
              <a:t>an </a:t>
            </a:r>
            <a:r>
              <a:rPr lang="en-GB" sz="1600" dirty="0">
                <a:latin typeface="+mn-lt"/>
                <a:ea typeface="+mn-ea"/>
                <a:cs typeface="+mn-cs"/>
              </a:rPr>
              <a:t>SAE.</a:t>
            </a: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FATAL </a:t>
            </a:r>
            <a:r>
              <a:rPr lang="en-GB" sz="1600" dirty="0" smtClean="0">
                <a:latin typeface="+mn-lt"/>
                <a:ea typeface="ＭＳ Ｐゴシック" charset="-128"/>
                <a:cs typeface="ＭＳ Ｐゴシック" charset="-128"/>
              </a:rPr>
              <a:t>bleeding</a:t>
            </a:r>
            <a:r>
              <a:rPr lang="en-GB" sz="1600" dirty="0">
                <a:latin typeface="+mn-lt"/>
                <a:ea typeface="ＭＳ Ｐゴシック" charset="-128"/>
                <a:cs typeface="ＭＳ Ｐゴシック" charset="-128"/>
              </a:rPr>
              <a:t>.</a:t>
            </a:r>
            <a:endParaRPr lang="en-GB" sz="1600" dirty="0">
              <a:latin typeface="+mn-lt"/>
              <a:ea typeface="ＭＳ Ｐゴシック" charset="-128"/>
              <a:cs typeface="ＭＳ Ｐゴシック" charset="-128"/>
            </a:endParaRP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Symptomatic bleeding in a CRITICAL AREA or organ, such as intracranial, </a:t>
            </a:r>
            <a:r>
              <a:rPr lang="en-GB" sz="1600" dirty="0" err="1">
                <a:latin typeface="+mn-lt"/>
                <a:ea typeface="ＭＳ Ｐゴシック" charset="-128"/>
                <a:cs typeface="ＭＳ Ｐゴシック" charset="-128"/>
              </a:rPr>
              <a:t>intraspinal</a:t>
            </a:r>
            <a:r>
              <a:rPr lang="en-GB" sz="1600" dirty="0">
                <a:latin typeface="+mn-lt"/>
                <a:ea typeface="ＭＳ Ｐゴシック" charset="-128"/>
                <a:cs typeface="ＭＳ Ｐゴシック" charset="-128"/>
              </a:rPr>
              <a:t>, intraocular, retroperitoneal, </a:t>
            </a:r>
            <a:r>
              <a:rPr lang="en-GB" sz="1600" dirty="0" err="1">
                <a:latin typeface="+mn-lt"/>
                <a:ea typeface="ＭＳ Ｐゴシック" charset="-128"/>
                <a:cs typeface="ＭＳ Ｐゴシック" charset="-128"/>
              </a:rPr>
              <a:t>intraarticular</a:t>
            </a:r>
            <a:r>
              <a:rPr lang="en-GB" sz="1600" dirty="0">
                <a:latin typeface="+mn-lt"/>
                <a:ea typeface="ＭＳ Ｐゴシック" charset="-128"/>
                <a:cs typeface="ＭＳ Ｐゴシック" charset="-128"/>
              </a:rPr>
              <a:t> or pericardial, or intramuscular with compartment </a:t>
            </a:r>
            <a:r>
              <a:rPr lang="en-GB" sz="1600" dirty="0" smtClean="0">
                <a:latin typeface="+mn-lt"/>
                <a:ea typeface="ＭＳ Ｐゴシック" charset="-128"/>
                <a:cs typeface="ＭＳ Ｐゴシック" charset="-128"/>
              </a:rPr>
              <a:t>syndrome</a:t>
            </a:r>
            <a:r>
              <a:rPr lang="en-GB" sz="1600" dirty="0">
                <a:latin typeface="+mn-lt"/>
                <a:ea typeface="ＭＳ Ｐゴシック" charset="-128"/>
                <a:cs typeface="ＭＳ Ｐゴシック" charset="-128"/>
              </a:rPr>
              <a:t>.</a:t>
            </a:r>
            <a:endParaRPr lang="en-GB" sz="1600" dirty="0">
              <a:latin typeface="+mn-lt"/>
              <a:ea typeface="ＭＳ Ｐゴシック" charset="-128"/>
              <a:cs typeface="ＭＳ Ｐゴシック" charset="-128"/>
            </a:endParaRP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Bleeding causing FALL IN HAEMOGLOBIN OF 2 </a:t>
            </a:r>
            <a:r>
              <a:rPr lang="en-GB" sz="1600" dirty="0" smtClean="0">
                <a:latin typeface="+mn-lt"/>
                <a:ea typeface="ＭＳ Ｐゴシック" charset="-128"/>
                <a:cs typeface="ＭＳ Ｐゴシック" charset="-128"/>
              </a:rPr>
              <a:t>g/</a:t>
            </a:r>
            <a:r>
              <a:rPr lang="en-GB" sz="1600" dirty="0">
                <a:latin typeface="+mn-lt"/>
                <a:ea typeface="ＭＳ Ｐゴシック" charset="-128"/>
                <a:cs typeface="ＭＳ Ｐゴシック" charset="-128"/>
              </a:rPr>
              <a:t>L (1.24 </a:t>
            </a:r>
            <a:r>
              <a:rPr lang="en-GB" sz="1600" dirty="0" err="1">
                <a:latin typeface="+mn-lt"/>
                <a:ea typeface="ＭＳ Ｐゴシック" charset="-128"/>
                <a:cs typeface="ＭＳ Ｐゴシック" charset="-128"/>
              </a:rPr>
              <a:t>mmol</a:t>
            </a:r>
            <a:r>
              <a:rPr lang="en-GB" sz="1600" dirty="0">
                <a:latin typeface="+mn-lt"/>
                <a:ea typeface="ＭＳ Ｐゴシック" charset="-128"/>
                <a:cs typeface="ＭＳ Ｐゴシック" charset="-128"/>
              </a:rPr>
              <a:t>/l) or more, or leading to TRANSFUSION of 2 or more units of whole blood or red cells.</a:t>
            </a:r>
          </a:p>
          <a:p>
            <a:pPr marL="742950" lvl="1" indent="-285750" eaLnBrk="1" hangingPunct="1">
              <a:lnSpc>
                <a:spcPct val="90000"/>
              </a:lnSpc>
              <a:spcBef>
                <a:spcPct val="20000"/>
              </a:spcBef>
              <a:buClr>
                <a:srgbClr val="FFFF00"/>
              </a:buClr>
              <a:buSzPct val="60000"/>
              <a:buFont typeface="Wingdings" charset="2"/>
              <a:buChar char="u"/>
              <a:defRPr/>
            </a:pPr>
            <a:endParaRPr lang="en-GB" sz="1600" dirty="0">
              <a:latin typeface="+mn-lt"/>
              <a:ea typeface="ＭＳ Ｐゴシック" charset="-128"/>
              <a:cs typeface="ＭＳ Ｐゴシック" charset="-128"/>
            </a:endParaRPr>
          </a:p>
          <a:p>
            <a:pPr marL="342900" indent="-342900" eaLnBrk="1" hangingPunct="1">
              <a:lnSpc>
                <a:spcPct val="90000"/>
              </a:lnSpc>
              <a:spcBef>
                <a:spcPct val="20000"/>
              </a:spcBef>
              <a:buClr>
                <a:srgbClr val="FFFF00"/>
              </a:buClr>
              <a:buSzPct val="60000"/>
              <a:defRPr/>
            </a:pPr>
            <a:r>
              <a:rPr lang="en-GB" sz="1600" dirty="0">
                <a:latin typeface="+mn-lt"/>
                <a:ea typeface="+mn-ea"/>
                <a:cs typeface="+mn-cs"/>
              </a:rPr>
              <a:t>Moderate bleed: Moderate bleeds may or may not constitute </a:t>
            </a:r>
            <a:r>
              <a:rPr lang="en-GB" sz="1600" dirty="0" smtClean="0">
                <a:latin typeface="+mn-lt"/>
                <a:ea typeface="+mn-ea"/>
                <a:cs typeface="+mn-cs"/>
              </a:rPr>
              <a:t>an </a:t>
            </a:r>
            <a:r>
              <a:rPr lang="en-GB" sz="1600" dirty="0">
                <a:latin typeface="+mn-lt"/>
                <a:ea typeface="+mn-ea"/>
                <a:cs typeface="+mn-cs"/>
              </a:rPr>
              <a:t>SAE depending on other criteria as determined by the investigator.</a:t>
            </a: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Not major, and</a:t>
            </a: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Bleeding causing FALL IN HAEMOGLOBIN OF &gt;1 and &lt; THAN 2 </a:t>
            </a:r>
            <a:r>
              <a:rPr lang="en-GB" sz="1600" dirty="0" smtClean="0">
                <a:latin typeface="+mn-lt"/>
                <a:ea typeface="ＭＳ Ｐゴシック" charset="-128"/>
                <a:cs typeface="ＭＳ Ｐゴシック" charset="-128"/>
              </a:rPr>
              <a:t>g/</a:t>
            </a:r>
            <a:r>
              <a:rPr lang="en-GB" sz="1600" dirty="0">
                <a:latin typeface="+mn-lt"/>
                <a:ea typeface="ＭＳ Ｐゴシック" charset="-128"/>
                <a:cs typeface="ＭＳ Ｐゴシック" charset="-128"/>
              </a:rPr>
              <a:t>L (1.24 </a:t>
            </a:r>
            <a:r>
              <a:rPr lang="en-GB" sz="1600" dirty="0" err="1">
                <a:latin typeface="+mn-lt"/>
                <a:ea typeface="ＭＳ Ｐゴシック" charset="-128"/>
                <a:cs typeface="ＭＳ Ｐゴシック" charset="-128"/>
              </a:rPr>
              <a:t>mmol</a:t>
            </a:r>
            <a:r>
              <a:rPr lang="en-GB" sz="1600" dirty="0">
                <a:latin typeface="+mn-lt"/>
                <a:ea typeface="ＭＳ Ｐゴシック" charset="-128"/>
                <a:cs typeface="ＭＳ Ｐゴシック" charset="-128"/>
              </a:rPr>
              <a:t>/l), and </a:t>
            </a:r>
            <a:r>
              <a:rPr lang="en-GB" sz="1600" dirty="0" smtClean="0">
                <a:latin typeface="+mn-lt"/>
                <a:ea typeface="ＭＳ Ｐゴシック" charset="-128"/>
                <a:cs typeface="ＭＳ Ｐゴシック" charset="-128"/>
              </a:rPr>
              <a:t>no </a:t>
            </a:r>
            <a:r>
              <a:rPr lang="en-GB" sz="1600" dirty="0">
                <a:latin typeface="+mn-lt"/>
                <a:ea typeface="ＭＳ Ｐゴシック" charset="-128"/>
                <a:cs typeface="ＭＳ Ｐゴシック" charset="-128"/>
              </a:rPr>
              <a:t>transfusion, or </a:t>
            </a:r>
            <a:r>
              <a:rPr lang="en-GB" sz="1600" dirty="0" smtClean="0">
                <a:latin typeface="+mn-lt"/>
                <a:ea typeface="ＭＳ Ｐゴシック" charset="-128"/>
                <a:cs typeface="ＭＳ Ｐゴシック" charset="-128"/>
              </a:rPr>
              <a:t>transfusion of </a:t>
            </a:r>
            <a:r>
              <a:rPr lang="en-GB" sz="1600" u="sng" dirty="0">
                <a:latin typeface="+mn-lt"/>
                <a:ea typeface="ＭＳ Ｐゴシック" charset="-128"/>
                <a:cs typeface="ＭＳ Ｐゴシック" charset="-128"/>
              </a:rPr>
              <a:t>1</a:t>
            </a:r>
            <a:r>
              <a:rPr lang="en-GB" sz="1600" dirty="0">
                <a:latin typeface="+mn-lt"/>
                <a:ea typeface="ＭＳ Ｐゴシック" charset="-128"/>
                <a:cs typeface="ＭＳ Ｐゴシック" charset="-128"/>
              </a:rPr>
              <a:t> </a:t>
            </a:r>
            <a:r>
              <a:rPr lang="en-GB" sz="1600" dirty="0" smtClean="0">
                <a:latin typeface="+mn-lt"/>
                <a:ea typeface="ＭＳ Ｐゴシック" charset="-128"/>
                <a:cs typeface="ＭＳ Ｐゴシック" charset="-128"/>
              </a:rPr>
              <a:t>unit </a:t>
            </a:r>
            <a:r>
              <a:rPr lang="en-GB" sz="1600" dirty="0">
                <a:latin typeface="+mn-lt"/>
                <a:ea typeface="ＭＳ Ｐゴシック" charset="-128"/>
                <a:cs typeface="ＭＳ Ｐゴシック" charset="-128"/>
              </a:rPr>
              <a:t>of whole blood or red cells.</a:t>
            </a:r>
          </a:p>
          <a:p>
            <a:pPr marL="742950" lvl="1" indent="-285750" eaLnBrk="1" hangingPunct="1">
              <a:lnSpc>
                <a:spcPct val="90000"/>
              </a:lnSpc>
              <a:spcBef>
                <a:spcPct val="20000"/>
              </a:spcBef>
              <a:buClr>
                <a:srgbClr val="FFFF00"/>
              </a:buClr>
              <a:buSzPct val="60000"/>
              <a:buFont typeface="Wingdings" charset="2"/>
              <a:buChar char="u"/>
              <a:defRPr/>
            </a:pPr>
            <a:endParaRPr lang="en-GB" sz="1600" dirty="0">
              <a:latin typeface="+mn-lt"/>
              <a:ea typeface="ＭＳ Ｐゴシック" charset="-128"/>
              <a:cs typeface="ＭＳ Ｐゴシック" charset="-128"/>
            </a:endParaRPr>
          </a:p>
          <a:p>
            <a:pPr marL="342900" indent="-342900" eaLnBrk="1" hangingPunct="1">
              <a:lnSpc>
                <a:spcPct val="90000"/>
              </a:lnSpc>
              <a:spcBef>
                <a:spcPct val="20000"/>
              </a:spcBef>
              <a:buClr>
                <a:srgbClr val="FFFF00"/>
              </a:buClr>
              <a:buSzPct val="60000"/>
              <a:defRPr/>
            </a:pPr>
            <a:r>
              <a:rPr lang="en-GB" sz="1600" dirty="0">
                <a:latin typeface="+mn-lt"/>
                <a:ea typeface="+mn-ea"/>
                <a:cs typeface="+mn-cs"/>
              </a:rPr>
              <a:t>Mild bleed: Mild bleeds </a:t>
            </a:r>
            <a:r>
              <a:rPr lang="en-GB" sz="1600" dirty="0" smtClean="0">
                <a:latin typeface="+mn-lt"/>
                <a:ea typeface="+mn-ea"/>
                <a:cs typeface="+mn-cs"/>
              </a:rPr>
              <a:t>do not constitute </a:t>
            </a:r>
            <a:r>
              <a:rPr lang="en-GB" sz="1600" dirty="0">
                <a:latin typeface="+mn-lt"/>
                <a:ea typeface="+mn-ea"/>
                <a:cs typeface="+mn-cs"/>
              </a:rPr>
              <a:t>a serious adverse </a:t>
            </a:r>
            <a:r>
              <a:rPr lang="en-GB" sz="1600" dirty="0" smtClean="0">
                <a:latin typeface="+mn-lt"/>
                <a:ea typeface="+mn-ea"/>
                <a:cs typeface="+mn-cs"/>
              </a:rPr>
              <a:t>event but do constitute and outcome event.</a:t>
            </a:r>
            <a:endParaRPr lang="en-GB" sz="1600" dirty="0">
              <a:latin typeface="+mn-lt"/>
              <a:ea typeface="+mn-ea"/>
              <a:cs typeface="+mn-cs"/>
            </a:endParaRP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Not major or moderate, fall in haemoglobin of </a:t>
            </a:r>
            <a:r>
              <a:rPr lang="en-US" sz="1600" dirty="0">
                <a:latin typeface="+mn-lt"/>
                <a:ea typeface="+mn-ea"/>
                <a:cs typeface="+mn-cs"/>
              </a:rPr>
              <a:t>≤</a:t>
            </a:r>
            <a:r>
              <a:rPr lang="en-GB" sz="1600" dirty="0">
                <a:latin typeface="+mn-lt"/>
                <a:ea typeface="+mn-ea"/>
                <a:cs typeface="+mn-cs"/>
              </a:rPr>
              <a:t>1</a:t>
            </a:r>
            <a:r>
              <a:rPr lang="en-GB" sz="1600" dirty="0">
                <a:latin typeface="+mn-lt"/>
                <a:ea typeface="ＭＳ Ｐゴシック" charset="-128"/>
                <a:cs typeface="ＭＳ Ｐゴシック" charset="-128"/>
              </a:rPr>
              <a:t>g/l, and</a:t>
            </a:r>
          </a:p>
          <a:p>
            <a:pPr marL="742950" lvl="1" indent="-285750" eaLnBrk="1" hangingPunct="1">
              <a:lnSpc>
                <a:spcPct val="90000"/>
              </a:lnSpc>
              <a:spcBef>
                <a:spcPct val="20000"/>
              </a:spcBef>
              <a:buClr>
                <a:srgbClr val="FFFF00"/>
              </a:buClr>
              <a:buSzPct val="60000"/>
              <a:buFont typeface="Wingdings" charset="2"/>
              <a:buChar char="u"/>
              <a:defRPr/>
            </a:pPr>
            <a:r>
              <a:rPr lang="en-GB" sz="1600" dirty="0">
                <a:latin typeface="+mn-lt"/>
                <a:ea typeface="ＭＳ Ｐゴシック" charset="-128"/>
                <a:cs typeface="ＭＳ Ｐゴシック" charset="-128"/>
              </a:rPr>
              <a:t>Comprising </a:t>
            </a:r>
            <a:r>
              <a:rPr lang="en-GB" sz="1600" dirty="0" smtClean="0">
                <a:latin typeface="+mn-lt"/>
                <a:ea typeface="ＭＳ Ｐゴシック" charset="-128"/>
                <a:cs typeface="ＭＳ Ｐゴシック" charset="-128"/>
              </a:rPr>
              <a:t>bruising, </a:t>
            </a:r>
            <a:r>
              <a:rPr lang="en-GB" sz="1600" dirty="0">
                <a:latin typeface="+mn-lt"/>
                <a:ea typeface="ＭＳ Ｐゴシック" charset="-128"/>
                <a:cs typeface="ＭＳ Ｐゴシック" charset="-128"/>
              </a:rPr>
              <a:t>gingival bleed or similar other type bleeding.</a:t>
            </a:r>
          </a:p>
        </p:txBody>
      </p:sp>
      <p:sp>
        <p:nvSpPr>
          <p:cNvPr id="46082" name="Text Box 4"/>
          <p:cNvSpPr txBox="1">
            <a:spLocks noChangeArrowheads="1"/>
          </p:cNvSpPr>
          <p:nvPr/>
        </p:nvSpPr>
        <p:spPr bwMode="auto">
          <a:xfrm>
            <a:off x="6919913" y="6521450"/>
            <a:ext cx="2224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600">
                <a:solidFill>
                  <a:schemeClr val="tx2"/>
                </a:solidFill>
                <a:latin typeface="Verdana" charset="0"/>
              </a:rPr>
              <a:t>www.tardistrial.org</a:t>
            </a:r>
            <a:endParaRPr lang="en-GB" sz="2000">
              <a:solidFill>
                <a:schemeClr val="tx2"/>
              </a:solidFill>
              <a:latin typeface="Verdana" charset="0"/>
            </a:endParaRPr>
          </a:p>
        </p:txBody>
      </p:sp>
      <p:pic>
        <p:nvPicPr>
          <p:cNvPr id="46083" name="Picture 6"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ChangeArrowheads="1"/>
          </p:cNvSpPr>
          <p:nvPr/>
        </p:nvSpPr>
        <p:spPr bwMode="auto">
          <a:xfrm>
            <a:off x="609600" y="381000"/>
            <a:ext cx="78978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p>
            <a:pPr eaLnBrk="1" hangingPunct="1"/>
            <a:r>
              <a:rPr lang="en-US" sz="4000" dirty="0">
                <a:solidFill>
                  <a:schemeClr val="tx2"/>
                </a:solidFill>
                <a:latin typeface="Arial" charset="0"/>
              </a:rPr>
              <a:t/>
            </a:r>
            <a:br>
              <a:rPr lang="en-US" sz="4000" dirty="0">
                <a:solidFill>
                  <a:schemeClr val="tx2"/>
                </a:solidFill>
                <a:latin typeface="Arial" charset="0"/>
              </a:rPr>
            </a:br>
            <a:r>
              <a:rPr lang="en-US" sz="4000" dirty="0">
                <a:solidFill>
                  <a:srgbClr val="FFFF00"/>
                </a:solidFill>
                <a:latin typeface="Verdana" charset="0"/>
              </a:rPr>
              <a:t>TARDIS: </a:t>
            </a:r>
            <a:r>
              <a:rPr lang="en-US" sz="4000" dirty="0">
                <a:solidFill>
                  <a:schemeClr val="tx2"/>
                </a:solidFill>
                <a:latin typeface="Verdana" charset="0"/>
              </a:rPr>
              <a:t>Bleeding definitions</a:t>
            </a:r>
            <a:r>
              <a:rPr lang="en-US" sz="4000" dirty="0">
                <a:solidFill>
                  <a:schemeClr val="tx2"/>
                </a:solidFill>
                <a:latin typeface="Arial" charset="0"/>
              </a:rPr>
              <a:t/>
            </a:r>
            <a:br>
              <a:rPr lang="en-US" sz="4000" dirty="0">
                <a:solidFill>
                  <a:schemeClr val="tx2"/>
                </a:solidFill>
                <a:latin typeface="Arial" charset="0"/>
              </a:rPr>
            </a:br>
            <a:endParaRPr lang="en-US" sz="4400" dirty="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28600" y="304800"/>
            <a:ext cx="8667750" cy="838200"/>
          </a:xfrm>
        </p:spPr>
        <p:txBody>
          <a:bodyPr/>
          <a:lstStyle/>
          <a:p>
            <a:pPr algn="ctr">
              <a:defRPr/>
            </a:pPr>
            <a:r>
              <a:rPr lang="en-US" dirty="0" smtClean="0">
                <a:ea typeface="ＭＳ Ｐゴシック" charset="-128"/>
                <a:cs typeface="ＭＳ Ｐゴシック" charset="-128"/>
              </a:rPr>
              <a:t>TARDIS SAEs and </a:t>
            </a:r>
            <a:r>
              <a:rPr lang="en-US" dirty="0" smtClean="0">
                <a:solidFill>
                  <a:srgbClr val="FFFF00"/>
                </a:solidFill>
                <a:ea typeface="ＭＳ Ｐゴシック" charset="-128"/>
                <a:cs typeface="ＭＳ Ｐゴシック" charset="-128"/>
              </a:rPr>
              <a:t>Outcomes</a:t>
            </a:r>
          </a:p>
        </p:txBody>
      </p:sp>
      <p:sp>
        <p:nvSpPr>
          <p:cNvPr id="48130" name="Rectangle 3"/>
          <p:cNvSpPr>
            <a:spLocks noChangeArrowheads="1"/>
          </p:cNvSpPr>
          <p:nvPr/>
        </p:nvSpPr>
        <p:spPr bwMode="auto">
          <a:xfrm>
            <a:off x="558800" y="1544638"/>
            <a:ext cx="8097838"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eaLnBrk="1" hangingPunct="1">
              <a:spcBef>
                <a:spcPct val="20000"/>
              </a:spcBef>
              <a:buClr>
                <a:srgbClr val="FFFF00"/>
              </a:buClr>
              <a:buSzPct val="60000"/>
              <a:buFont typeface="Wingdings" charset="0"/>
              <a:buChar char="u"/>
            </a:pPr>
            <a:r>
              <a:rPr lang="en-US" sz="2200" dirty="0">
                <a:latin typeface="Verdana" charset="0"/>
              </a:rPr>
              <a:t>PIs must sign off all SAE/Outcomes entered online, by signing the paper copies and saving these in the </a:t>
            </a:r>
            <a:r>
              <a:rPr lang="en-US" sz="2200" dirty="0" smtClean="0">
                <a:latin typeface="Verdana" charset="0"/>
              </a:rPr>
              <a:t>Investigator Site File</a:t>
            </a:r>
            <a:r>
              <a:rPr lang="en-US" sz="2200" dirty="0">
                <a:latin typeface="Verdana" charset="0"/>
              </a:rPr>
              <a:t>.  (If these are subsequently updated, PI needs to re-sign the updated forms)</a:t>
            </a:r>
          </a:p>
          <a:p>
            <a:pPr marL="342900" indent="-342900" eaLnBrk="1" hangingPunct="1">
              <a:spcBef>
                <a:spcPct val="20000"/>
              </a:spcBef>
              <a:buClr>
                <a:srgbClr val="FFFF00"/>
              </a:buClr>
              <a:buSzPct val="60000"/>
              <a:buFont typeface="Wingdings" charset="0"/>
              <a:buChar char="u"/>
            </a:pPr>
            <a:r>
              <a:rPr lang="en-US" sz="2200" dirty="0">
                <a:latin typeface="Verdana" charset="0"/>
              </a:rPr>
              <a:t>Sites will be expected to look through hospital systems to find out whether recruit has been </a:t>
            </a:r>
            <a:r>
              <a:rPr lang="en-US" sz="2200" dirty="0" err="1" smtClean="0">
                <a:latin typeface="Verdana" charset="0"/>
              </a:rPr>
              <a:t>hospitalised</a:t>
            </a:r>
            <a:r>
              <a:rPr lang="en-US" sz="2200" dirty="0">
                <a:latin typeface="Verdana" charset="0"/>
              </a:rPr>
              <a:t>, had any SAEs and/or any OUTCOME events between Day 35 and Day 90 which need reporting.</a:t>
            </a:r>
          </a:p>
          <a:p>
            <a:pPr marL="342900" indent="-342900" eaLnBrk="1" hangingPunct="1">
              <a:spcBef>
                <a:spcPct val="20000"/>
              </a:spcBef>
              <a:buClr>
                <a:srgbClr val="FFFF00"/>
              </a:buClr>
              <a:buSzPct val="60000"/>
              <a:buFont typeface="Wingdings" charset="0"/>
              <a:buChar char="u"/>
            </a:pPr>
            <a:r>
              <a:rPr lang="en-US" sz="2200" dirty="0">
                <a:latin typeface="Verdana" charset="0"/>
              </a:rPr>
              <a:t>Ask recruit at start of trial (or relative) to ring if any </a:t>
            </a:r>
            <a:r>
              <a:rPr lang="en-US" sz="2200" dirty="0" smtClean="0">
                <a:latin typeface="Verdana" charset="0"/>
              </a:rPr>
              <a:t>problems.</a:t>
            </a:r>
            <a:endParaRPr lang="en-US" sz="2200" dirty="0">
              <a:latin typeface="Verdana" charset="0"/>
            </a:endParaRPr>
          </a:p>
          <a:p>
            <a:pPr marL="342900" indent="-342900" eaLnBrk="1" hangingPunct="1">
              <a:spcBef>
                <a:spcPct val="20000"/>
              </a:spcBef>
              <a:buClr>
                <a:srgbClr val="FFFF00"/>
              </a:buClr>
              <a:buSzPct val="60000"/>
              <a:buFont typeface="Wingdings" charset="0"/>
              <a:buChar char="u"/>
            </a:pPr>
            <a:r>
              <a:rPr lang="en-US" sz="2200" dirty="0">
                <a:latin typeface="Verdana" charset="0"/>
              </a:rPr>
              <a:t>Remember – ALL bleeds of any description (minor, moderate, severe) must be reported.</a:t>
            </a:r>
          </a:p>
          <a:p>
            <a:pPr marL="342900" indent="-342900" eaLnBrk="1" hangingPunct="1">
              <a:spcBef>
                <a:spcPct val="20000"/>
              </a:spcBef>
              <a:buClr>
                <a:schemeClr val="folHlink"/>
              </a:buClr>
              <a:buSzPct val="60000"/>
              <a:buFont typeface="Wingdings" charset="0"/>
              <a:buChar char="n"/>
            </a:pPr>
            <a:endParaRPr lang="en-US" sz="2000" dirty="0">
              <a:latin typeface="Arial" charset="0"/>
            </a:endParaRPr>
          </a:p>
        </p:txBody>
      </p:sp>
      <p:sp>
        <p:nvSpPr>
          <p:cNvPr id="48131"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48132"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1026"/>
          <p:cNvSpPr>
            <a:spLocks noChangeArrowheads="1"/>
          </p:cNvSpPr>
          <p:nvPr/>
        </p:nvSpPr>
        <p:spPr bwMode="auto">
          <a:xfrm>
            <a:off x="642938" y="304800"/>
            <a:ext cx="7358062" cy="1030288"/>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algn="ctr" eaLnBrk="1" hangingPunct="1">
              <a:defRPr/>
            </a:pPr>
            <a:r>
              <a:rPr lang="en-US" sz="3600">
                <a:solidFill>
                  <a:schemeClr val="tx2"/>
                </a:solidFill>
                <a:latin typeface="Verdana" charset="0"/>
              </a:rPr>
              <a:t>Withdrawals</a:t>
            </a:r>
          </a:p>
        </p:txBody>
      </p:sp>
      <p:sp>
        <p:nvSpPr>
          <p:cNvPr id="62467" name="Rectangle 1027"/>
          <p:cNvSpPr>
            <a:spLocks noChangeArrowheads="1"/>
          </p:cNvSpPr>
          <p:nvPr/>
        </p:nvSpPr>
        <p:spPr bwMode="auto">
          <a:xfrm>
            <a:off x="642938" y="1335088"/>
            <a:ext cx="7874000" cy="5154612"/>
          </a:xfrm>
          <a:prstGeom prst="rect">
            <a:avLst/>
          </a:prstGeom>
          <a:noFill/>
          <a:ln w="12700">
            <a:noFill/>
            <a:miter lim="800000"/>
            <a:headEnd/>
            <a:tailEnd/>
          </a:ln>
        </p:spPr>
        <p:txBody>
          <a:bodyPr lIns="90487" tIns="44450" rIns="90487" bIns="44450"/>
          <a:lstStyle/>
          <a:p>
            <a:pPr marL="342900" indent="-342900" eaLnBrk="1" hangingPunct="1">
              <a:spcBef>
                <a:spcPct val="20000"/>
              </a:spcBef>
              <a:buClr>
                <a:schemeClr val="folHlink"/>
              </a:buClr>
              <a:buSzPct val="60000"/>
              <a:buFont typeface="Wingdings" pitchFamily="-111" charset="2"/>
              <a:buChar char="n"/>
              <a:defRPr/>
            </a:pPr>
            <a:r>
              <a:rPr lang="en-US" sz="2000" dirty="0">
                <a:latin typeface="+mj-lt"/>
                <a:ea typeface="ＭＳ Ｐゴシック" pitchFamily="-111" charset="-128"/>
                <a:cs typeface="ＭＳ Ｐゴシック" pitchFamily="-111" charset="-128"/>
              </a:rPr>
              <a:t>For accurate completion of the trial, we need to be able to collect follow-up details at Day 90 telephone call</a:t>
            </a:r>
          </a:p>
          <a:p>
            <a:pPr marL="342900" indent="-342900" eaLnBrk="1" hangingPunct="1">
              <a:spcBef>
                <a:spcPct val="20000"/>
              </a:spcBef>
              <a:buClr>
                <a:schemeClr val="folHlink"/>
              </a:buClr>
              <a:buSzPct val="60000"/>
              <a:buFont typeface="Wingdings" pitchFamily="-111" charset="2"/>
              <a:buChar char="n"/>
              <a:defRPr/>
            </a:pPr>
            <a:r>
              <a:rPr lang="en-US" sz="2000" dirty="0" smtClean="0">
                <a:latin typeface="+mj-lt"/>
                <a:ea typeface="ＭＳ Ｐゴシック" pitchFamily="-111" charset="-128"/>
                <a:cs typeface="ＭＳ Ｐゴシック" pitchFamily="-111" charset="-128"/>
              </a:rPr>
              <a:t>If </a:t>
            </a:r>
            <a:r>
              <a:rPr lang="en-US" sz="2000" dirty="0">
                <a:latin typeface="+mj-lt"/>
                <a:ea typeface="ＭＳ Ｐゴシック" pitchFamily="-111" charset="-128"/>
                <a:cs typeface="ＭＳ Ｐゴシック" pitchFamily="-111" charset="-128"/>
              </a:rPr>
              <a:t>a recruit decides to  withdraw then you will need to determine what exactly they are withdrawing from:</a:t>
            </a:r>
          </a:p>
          <a:p>
            <a:pPr marL="800100" lvl="1" indent="-342900" eaLnBrk="1" hangingPunct="1">
              <a:spcBef>
                <a:spcPct val="20000"/>
              </a:spcBef>
              <a:buClr>
                <a:schemeClr val="folHlink"/>
              </a:buClr>
              <a:buSzPct val="60000"/>
              <a:buFont typeface="Arial"/>
              <a:buChar char="•"/>
              <a:defRPr/>
            </a:pPr>
            <a:r>
              <a:rPr lang="en-US" sz="2000" dirty="0">
                <a:latin typeface="+mj-lt"/>
                <a:ea typeface="ＭＳ Ｐゴシック" pitchFamily="-111" charset="-128"/>
                <a:cs typeface="ＭＳ Ｐゴシック" pitchFamily="-111" charset="-128"/>
              </a:rPr>
              <a:t>Treatment?</a:t>
            </a:r>
          </a:p>
          <a:p>
            <a:pPr marL="800100" lvl="1" indent="-342900" eaLnBrk="1" hangingPunct="1">
              <a:spcBef>
                <a:spcPct val="20000"/>
              </a:spcBef>
              <a:buClr>
                <a:schemeClr val="folHlink"/>
              </a:buClr>
              <a:buSzPct val="60000"/>
              <a:buFont typeface="Arial"/>
              <a:buChar char="•"/>
              <a:defRPr/>
            </a:pPr>
            <a:r>
              <a:rPr lang="en-US" sz="2000" dirty="0">
                <a:latin typeface="+mj-lt"/>
                <a:ea typeface="ＭＳ Ｐゴシック" pitchFamily="-111" charset="-128"/>
                <a:cs typeface="ＭＳ Ｐゴシック" pitchFamily="-111" charset="-128"/>
              </a:rPr>
              <a:t>Day 7 &amp;/or Day 35 follow up?</a:t>
            </a:r>
          </a:p>
          <a:p>
            <a:pPr marL="800100" lvl="1" indent="-342900" eaLnBrk="1" hangingPunct="1">
              <a:spcBef>
                <a:spcPct val="20000"/>
              </a:spcBef>
              <a:buClr>
                <a:schemeClr val="folHlink"/>
              </a:buClr>
              <a:buSzPct val="60000"/>
              <a:buFont typeface="Arial"/>
              <a:buChar char="•"/>
              <a:defRPr/>
            </a:pPr>
            <a:r>
              <a:rPr lang="en-US" sz="2000" dirty="0">
                <a:latin typeface="+mj-lt"/>
                <a:ea typeface="ＭＳ Ｐゴシック" pitchFamily="-111" charset="-128"/>
                <a:cs typeface="ＭＳ Ｐゴシック" pitchFamily="-111" charset="-128"/>
              </a:rPr>
              <a:t>Day 90 follow up</a:t>
            </a:r>
            <a:r>
              <a:rPr lang="en-US" sz="2000" dirty="0" smtClean="0">
                <a:latin typeface="+mj-lt"/>
                <a:ea typeface="ＭＳ Ｐゴシック" pitchFamily="-111" charset="-128"/>
                <a:cs typeface="ＭＳ Ｐゴシック" pitchFamily="-111" charset="-128"/>
              </a:rPr>
              <a:t>?</a:t>
            </a:r>
          </a:p>
          <a:p>
            <a:pPr marL="800100" lvl="1" indent="-342900" eaLnBrk="1" hangingPunct="1">
              <a:spcBef>
                <a:spcPct val="20000"/>
              </a:spcBef>
              <a:buClr>
                <a:schemeClr val="folHlink"/>
              </a:buClr>
              <a:buSzPct val="60000"/>
              <a:buFont typeface="Arial"/>
              <a:buChar char="•"/>
              <a:defRPr/>
            </a:pPr>
            <a:r>
              <a:rPr lang="en-US" sz="2000" dirty="0" smtClean="0">
                <a:latin typeface="+mj-lt"/>
                <a:ea typeface="ＭＳ Ｐゴシック" pitchFamily="-111" charset="-128"/>
                <a:cs typeface="ＭＳ Ｐゴシック" pitchFamily="-111" charset="-128"/>
              </a:rPr>
              <a:t>Contact with GP to gather life status</a:t>
            </a:r>
            <a:endParaRPr lang="en-US" sz="2000" dirty="0">
              <a:latin typeface="+mj-lt"/>
              <a:ea typeface="ＭＳ Ｐゴシック" pitchFamily="-111" charset="-128"/>
              <a:cs typeface="ＭＳ Ｐゴシック" pitchFamily="-111" charset="-128"/>
            </a:endParaRPr>
          </a:p>
          <a:p>
            <a:pPr marL="342900" indent="-342900" eaLnBrk="1" hangingPunct="1">
              <a:spcBef>
                <a:spcPct val="20000"/>
              </a:spcBef>
              <a:buClr>
                <a:schemeClr val="folHlink"/>
              </a:buClr>
              <a:buSzPct val="60000"/>
              <a:buFont typeface="Wingdings" pitchFamily="-111" charset="2"/>
              <a:buChar char="n"/>
              <a:defRPr/>
            </a:pPr>
            <a:r>
              <a:rPr lang="en-GB" sz="2000" dirty="0">
                <a:latin typeface="+mj-lt"/>
                <a:ea typeface="+mn-ea"/>
                <a:cs typeface="+mn-cs"/>
              </a:rPr>
              <a:t>If the participant discontinues any antiplatelet medication for whatever reason, they still remain in the study until day 90</a:t>
            </a:r>
          </a:p>
          <a:p>
            <a:pPr marL="342900" indent="-342900" eaLnBrk="1" hangingPunct="1">
              <a:spcBef>
                <a:spcPct val="20000"/>
              </a:spcBef>
              <a:buClr>
                <a:schemeClr val="folHlink"/>
              </a:buClr>
              <a:buSzPct val="60000"/>
              <a:buFont typeface="Wingdings" pitchFamily="-111" charset="2"/>
              <a:buChar char="n"/>
              <a:defRPr/>
            </a:pPr>
            <a:r>
              <a:rPr lang="en-GB" sz="2000" dirty="0" smtClean="0">
                <a:latin typeface="+mj-lt"/>
                <a:ea typeface="+mn-ea"/>
                <a:cs typeface="+mn-cs"/>
              </a:rPr>
              <a:t>However, any </a:t>
            </a:r>
            <a:r>
              <a:rPr lang="en-GB" sz="2000" dirty="0">
                <a:latin typeface="+mj-lt"/>
                <a:ea typeface="+mn-ea"/>
                <a:cs typeface="+mn-cs"/>
              </a:rPr>
              <a:t>participant is free to withdraw from the trial at any time and without giving reason.  </a:t>
            </a:r>
          </a:p>
        </p:txBody>
      </p:sp>
      <p:sp>
        <p:nvSpPr>
          <p:cNvPr id="49155"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49156" name="Picture 7"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5" y="39688"/>
            <a:ext cx="5635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81000" y="692150"/>
            <a:ext cx="7793038" cy="1152525"/>
          </a:xfrm>
        </p:spPr>
        <p:txBody>
          <a:bodyPr/>
          <a:lstStyle/>
          <a:p>
            <a:pPr algn="ctr" eaLnBrk="1" hangingPunct="1">
              <a:defRPr/>
            </a:pPr>
            <a:r>
              <a:rPr lang="en-US" dirty="0">
                <a:ea typeface="ＭＳ Ｐゴシック" charset="-128"/>
                <a:cs typeface="ＭＳ Ｐゴシック" charset="-128"/>
              </a:rPr>
              <a:t>TARDIS: Primary objective</a:t>
            </a:r>
          </a:p>
        </p:txBody>
      </p:sp>
      <p:sp>
        <p:nvSpPr>
          <p:cNvPr id="9218" name="Rectangle 5"/>
          <p:cNvSpPr txBox="1">
            <a:spLocks noChangeArrowheads="1"/>
          </p:cNvSpPr>
          <p:nvPr/>
        </p:nvSpPr>
        <p:spPr bwMode="auto">
          <a:xfrm>
            <a:off x="609600" y="1989138"/>
            <a:ext cx="82105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spcBef>
                <a:spcPct val="20000"/>
              </a:spcBef>
              <a:buClr>
                <a:schemeClr val="folHlink"/>
              </a:buClr>
              <a:buSzPct val="60000"/>
            </a:pPr>
            <a:r>
              <a:rPr lang="en-US">
                <a:latin typeface="Verdana" charset="0"/>
              </a:rPr>
              <a:t>To assess stroke severity at 90 days after short -term administration (28 or 30 days) of </a:t>
            </a:r>
          </a:p>
          <a:p>
            <a:pPr algn="ctr" eaLnBrk="1" hangingPunct="1">
              <a:lnSpc>
                <a:spcPct val="90000"/>
              </a:lnSpc>
              <a:spcBef>
                <a:spcPct val="20000"/>
              </a:spcBef>
              <a:buClr>
                <a:schemeClr val="folHlink"/>
              </a:buClr>
              <a:buSzPct val="60000"/>
              <a:buFont typeface="Wingdings" charset="0"/>
              <a:buNone/>
            </a:pPr>
            <a:endParaRPr lang="en-US">
              <a:latin typeface="Verdana" charset="0"/>
            </a:endParaRPr>
          </a:p>
          <a:p>
            <a:pPr lvl="1" algn="ctr" eaLnBrk="1" hangingPunct="1">
              <a:lnSpc>
                <a:spcPct val="90000"/>
              </a:lnSpc>
              <a:spcBef>
                <a:spcPct val="20000"/>
              </a:spcBef>
              <a:buClr>
                <a:schemeClr val="folHlink"/>
              </a:buClr>
              <a:buSzPct val="60000"/>
              <a:buFont typeface="Wingdings" charset="0"/>
              <a:buNone/>
            </a:pPr>
            <a:r>
              <a:rPr lang="en-US">
                <a:latin typeface="Verdana" charset="0"/>
              </a:rPr>
              <a:t>Intensive</a:t>
            </a:r>
            <a:r>
              <a:rPr lang="en-US">
                <a:solidFill>
                  <a:srgbClr val="DADADA"/>
                </a:solidFill>
                <a:latin typeface="Verdana" charset="0"/>
              </a:rPr>
              <a:t> antiplatelet </a:t>
            </a:r>
            <a:r>
              <a:rPr lang="en-US">
                <a:latin typeface="Verdana" charset="0"/>
              </a:rPr>
              <a:t>therapy (aspirin + clopidogrel + dipyridamole)</a:t>
            </a:r>
          </a:p>
          <a:p>
            <a:pPr algn="ctr" eaLnBrk="1" hangingPunct="1">
              <a:lnSpc>
                <a:spcPct val="90000"/>
              </a:lnSpc>
              <a:spcBef>
                <a:spcPct val="20000"/>
              </a:spcBef>
              <a:buClr>
                <a:schemeClr val="folHlink"/>
              </a:buClr>
              <a:buSzPct val="60000"/>
              <a:buFont typeface="Wingdings" charset="0"/>
              <a:buNone/>
            </a:pPr>
            <a:r>
              <a:rPr lang="en-US">
                <a:latin typeface="Verdana" charset="0"/>
              </a:rPr>
              <a:t> </a:t>
            </a:r>
          </a:p>
          <a:p>
            <a:pPr eaLnBrk="1" hangingPunct="1">
              <a:lnSpc>
                <a:spcPct val="90000"/>
              </a:lnSpc>
              <a:spcBef>
                <a:spcPct val="20000"/>
              </a:spcBef>
              <a:buClr>
                <a:schemeClr val="folHlink"/>
              </a:buClr>
              <a:buSzPct val="60000"/>
              <a:buFont typeface="Wingdings" charset="0"/>
              <a:buNone/>
            </a:pPr>
            <a:r>
              <a:rPr lang="en-US" sz="2000">
                <a:latin typeface="Verdana" charset="0"/>
              </a:rPr>
              <a:t>      			</a:t>
            </a:r>
            <a:r>
              <a:rPr lang="en-US" sz="2000">
                <a:solidFill>
                  <a:schemeClr val="tx2"/>
                </a:solidFill>
                <a:latin typeface="Verdana" charset="0"/>
              </a:rPr>
              <a:t>    VERSUS</a:t>
            </a:r>
          </a:p>
          <a:p>
            <a:pPr eaLnBrk="1" hangingPunct="1">
              <a:lnSpc>
                <a:spcPct val="90000"/>
              </a:lnSpc>
              <a:spcBef>
                <a:spcPct val="20000"/>
              </a:spcBef>
              <a:buClr>
                <a:schemeClr val="folHlink"/>
              </a:buClr>
              <a:buSzPct val="60000"/>
              <a:buFont typeface="Wingdings" charset="0"/>
              <a:buNone/>
            </a:pPr>
            <a:endParaRPr lang="en-US" sz="2000">
              <a:solidFill>
                <a:schemeClr val="tx2"/>
              </a:solidFill>
              <a:latin typeface="Verdana" charset="0"/>
            </a:endParaRPr>
          </a:p>
          <a:p>
            <a:pPr algn="ctr" eaLnBrk="1" hangingPunct="1">
              <a:lnSpc>
                <a:spcPct val="90000"/>
              </a:lnSpc>
              <a:spcBef>
                <a:spcPct val="20000"/>
              </a:spcBef>
              <a:buClr>
                <a:schemeClr val="folHlink"/>
              </a:buClr>
              <a:buSzPct val="60000"/>
              <a:buFont typeface="Wingdings" charset="0"/>
              <a:buNone/>
            </a:pPr>
            <a:r>
              <a:rPr lang="en-US" sz="2000">
                <a:solidFill>
                  <a:schemeClr val="tx2"/>
                </a:solidFill>
                <a:latin typeface="Verdana" charset="0"/>
              </a:rPr>
              <a:t>   </a:t>
            </a:r>
            <a:r>
              <a:rPr lang="en-US">
                <a:solidFill>
                  <a:schemeClr val="tx2"/>
                </a:solidFill>
                <a:latin typeface="Verdana" charset="0"/>
              </a:rPr>
              <a:t> </a:t>
            </a:r>
            <a:r>
              <a:rPr lang="en-US">
                <a:latin typeface="Verdana" charset="0"/>
              </a:rPr>
              <a:t>either aspirin + dipyridamole or clopidogrel monotherapy</a:t>
            </a:r>
          </a:p>
          <a:p>
            <a:pPr algn="ctr" eaLnBrk="1" hangingPunct="1">
              <a:lnSpc>
                <a:spcPct val="90000"/>
              </a:lnSpc>
              <a:spcBef>
                <a:spcPct val="20000"/>
              </a:spcBef>
              <a:buClr>
                <a:schemeClr val="folHlink"/>
              </a:buClr>
              <a:buSzPct val="60000"/>
              <a:buFont typeface="Wingdings" charset="0"/>
              <a:buNone/>
            </a:pPr>
            <a:r>
              <a:rPr lang="en-US" sz="2200">
                <a:latin typeface="Verdana" charset="0"/>
              </a:rPr>
              <a:t> </a:t>
            </a:r>
          </a:p>
          <a:p>
            <a:pPr eaLnBrk="1" hangingPunct="1">
              <a:lnSpc>
                <a:spcPct val="90000"/>
              </a:lnSpc>
              <a:spcBef>
                <a:spcPct val="20000"/>
              </a:spcBef>
              <a:buClr>
                <a:schemeClr val="folHlink"/>
              </a:buClr>
              <a:buSzPct val="60000"/>
              <a:buFont typeface="Wingdings" charset="0"/>
              <a:buNone/>
            </a:pPr>
            <a:r>
              <a:rPr lang="en-US" sz="2200">
                <a:latin typeface="Verdana" charset="0"/>
              </a:rPr>
              <a:t>in patients with very recent ischaemic stroke or TIA</a:t>
            </a:r>
            <a:endParaRPr lang="en-US" sz="2200">
              <a:latin typeface="ＭＳ Ｐゴシック" charset="0"/>
            </a:endParaRPr>
          </a:p>
        </p:txBody>
      </p:sp>
      <p:sp>
        <p:nvSpPr>
          <p:cNvPr id="9219"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9220" name="Picture 6"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5873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609600"/>
            <a:ext cx="8486775" cy="1143000"/>
          </a:xfrm>
        </p:spPr>
        <p:txBody>
          <a:bodyPr/>
          <a:lstStyle/>
          <a:p>
            <a:pPr algn="ctr">
              <a:defRPr/>
            </a:pPr>
            <a:r>
              <a:rPr lang="en-US" dirty="0" smtClean="0">
                <a:ea typeface="ＭＳ Ｐゴシック" charset="-128"/>
                <a:cs typeface="ＭＳ Ｐゴシック" charset="-128"/>
              </a:rPr>
              <a:t>Avoiding </a:t>
            </a:r>
            <a:r>
              <a:rPr lang="en-US" dirty="0" smtClean="0">
                <a:ea typeface="ＭＳ Ｐゴシック" charset="-128"/>
                <a:cs typeface="ＭＳ Ｐゴシック" charset="-128"/>
              </a:rPr>
              <a:t>loss to follow-</a:t>
            </a:r>
            <a:r>
              <a:rPr lang="en-US" dirty="0" smtClean="0">
                <a:ea typeface="ＭＳ Ｐゴシック" charset="-128"/>
                <a:cs typeface="ＭＳ Ｐゴシック" charset="-128"/>
              </a:rPr>
              <a:t>up…</a:t>
            </a:r>
            <a:endParaRPr lang="en-US" dirty="0" smtClean="0">
              <a:ea typeface="ＭＳ Ｐゴシック" charset="-128"/>
              <a:cs typeface="ＭＳ Ｐゴシック" charset="-128"/>
            </a:endParaRPr>
          </a:p>
        </p:txBody>
      </p:sp>
      <p:sp>
        <p:nvSpPr>
          <p:cNvPr id="51202" name="Content Placeholder 2"/>
          <p:cNvSpPr>
            <a:spLocks noGrp="1"/>
          </p:cNvSpPr>
          <p:nvPr>
            <p:ph idx="1"/>
          </p:nvPr>
        </p:nvSpPr>
        <p:spPr>
          <a:xfrm>
            <a:off x="847725" y="1752600"/>
            <a:ext cx="7772400" cy="4114800"/>
          </a:xfrm>
        </p:spPr>
        <p:txBody>
          <a:bodyPr/>
          <a:lstStyle/>
          <a:p>
            <a:pPr lvl="1">
              <a:buFont typeface="Arial" charset="0"/>
              <a:buChar char="•"/>
            </a:pPr>
            <a:r>
              <a:rPr lang="en-US" sz="1900" dirty="0" smtClean="0">
                <a:latin typeface="Verdana" charset="0"/>
                <a:ea typeface="ＭＳ Ｐゴシック" charset="0"/>
                <a:cs typeface="ＭＳ Ｐゴシック" charset="0"/>
              </a:rPr>
              <a:t>Adequate </a:t>
            </a:r>
            <a:r>
              <a:rPr lang="en-US" sz="1900" dirty="0">
                <a:latin typeface="Verdana" charset="0"/>
                <a:ea typeface="ＭＳ Ｐゴシック" charset="0"/>
                <a:cs typeface="ＭＳ Ｐゴシック" charset="0"/>
              </a:rPr>
              <a:t>information given to </a:t>
            </a:r>
            <a:r>
              <a:rPr lang="en-US" sz="1900" dirty="0" smtClean="0">
                <a:latin typeface="Verdana" charset="0"/>
                <a:ea typeface="ＭＳ Ｐゴシック" charset="0"/>
                <a:cs typeface="ＭＳ Ｐゴシック" charset="0"/>
              </a:rPr>
              <a:t>participant at </a:t>
            </a:r>
            <a:r>
              <a:rPr lang="en-US" sz="1900" dirty="0">
                <a:latin typeface="Verdana" charset="0"/>
                <a:ea typeface="ＭＳ Ｐゴシック" charset="0"/>
                <a:cs typeface="ＭＳ Ｐゴシック" charset="0"/>
              </a:rPr>
              <a:t>time of consent – in writing or </a:t>
            </a:r>
            <a:r>
              <a:rPr lang="en-US" sz="1900" dirty="0" smtClean="0">
                <a:latin typeface="Verdana" charset="0"/>
                <a:ea typeface="ＭＳ Ｐゴシック" charset="0"/>
                <a:cs typeface="ＭＳ Ｐゴシック" charset="0"/>
              </a:rPr>
              <a:t>verbally</a:t>
            </a:r>
          </a:p>
          <a:p>
            <a:pPr lvl="1">
              <a:buFont typeface="Arial" charset="0"/>
              <a:buChar char="•"/>
            </a:pPr>
            <a:endParaRPr lang="en-US" sz="1900" dirty="0">
              <a:latin typeface="Verdana" charset="0"/>
              <a:ea typeface="ＭＳ Ｐゴシック" charset="0"/>
              <a:cs typeface="ＭＳ Ｐゴシック" charset="0"/>
            </a:endParaRPr>
          </a:p>
          <a:p>
            <a:pPr lvl="1">
              <a:buFont typeface="Arial" charset="0"/>
              <a:buChar char="•"/>
            </a:pPr>
            <a:r>
              <a:rPr lang="en-US" sz="1900" dirty="0">
                <a:latin typeface="Verdana" charset="0"/>
                <a:ea typeface="ＭＳ Ｐゴシック" charset="0"/>
                <a:cs typeface="ＭＳ Ｐゴシック" charset="0"/>
              </a:rPr>
              <a:t>Ensure full and correct patient contact details taken, with alternative contact details and correct GP. Please collect at least </a:t>
            </a:r>
            <a:r>
              <a:rPr lang="en-US" sz="1900" dirty="0" smtClean="0">
                <a:latin typeface="Verdana" charset="0"/>
                <a:ea typeface="ＭＳ Ｐゴシック" charset="0"/>
                <a:cs typeface="ＭＳ Ｐゴシック" charset="0"/>
              </a:rPr>
              <a:t>2 different </a:t>
            </a:r>
            <a:r>
              <a:rPr lang="en-US" sz="1900" dirty="0">
                <a:latin typeface="Verdana" charset="0"/>
                <a:ea typeface="ＭＳ Ｐゴシック" charset="0"/>
                <a:cs typeface="ＭＳ Ｐゴシック" charset="0"/>
              </a:rPr>
              <a:t>telephone contact numbers on the form.</a:t>
            </a:r>
          </a:p>
          <a:p>
            <a:pPr>
              <a:buFont typeface="Arial" charset="0"/>
              <a:buChar char="•"/>
            </a:pPr>
            <a:endParaRPr lang="en-US" sz="1900" dirty="0">
              <a:latin typeface="Verdana" charset="0"/>
              <a:ea typeface="ＭＳ Ｐゴシック" charset="0"/>
              <a:cs typeface="ＭＳ Ｐゴシック" charset="0"/>
            </a:endParaRPr>
          </a:p>
          <a:p>
            <a:pPr lvl="1">
              <a:buFont typeface="Arial" charset="0"/>
              <a:buChar char="•"/>
            </a:pPr>
            <a:r>
              <a:rPr lang="en-US" sz="1900" dirty="0">
                <a:latin typeface="Verdana" charset="0"/>
                <a:ea typeface="ＭＳ Ｐゴシック" charset="0"/>
                <a:cs typeface="ＭＳ Ｐゴシック" charset="0"/>
              </a:rPr>
              <a:t>Non</a:t>
            </a:r>
            <a:r>
              <a:rPr lang="en-US" sz="1900" dirty="0" smtClean="0">
                <a:latin typeface="Verdana" charset="0"/>
                <a:ea typeface="ＭＳ Ｐゴシック" charset="0"/>
                <a:cs typeface="ＭＳ Ｐゴシック" charset="0"/>
              </a:rPr>
              <a:t>-English </a:t>
            </a:r>
            <a:r>
              <a:rPr lang="en-US" sz="1900" dirty="0">
                <a:latin typeface="Verdana" charset="0"/>
                <a:ea typeface="ＭＳ Ｐゴシック" charset="0"/>
                <a:cs typeface="ＭＳ Ｐゴシック" charset="0"/>
              </a:rPr>
              <a:t>speaking recruited patients are expected to answer questions at the Day 90 telephone follow-up so please ensure the next of kin will be available to translate.</a:t>
            </a:r>
          </a:p>
          <a:p>
            <a:pPr>
              <a:buFont typeface="Arial" charset="0"/>
              <a:buChar char="•"/>
            </a:pPr>
            <a:endParaRPr lang="en-US" sz="1800" dirty="0">
              <a:latin typeface="Verdana" charset="0"/>
              <a:ea typeface="ＭＳ Ｐゴシック" charset="0"/>
              <a:cs typeface="ＭＳ Ｐゴシック" charset="0"/>
            </a:endParaRPr>
          </a:p>
          <a:p>
            <a:pPr>
              <a:buFont typeface="Wingdings" charset="0"/>
              <a:buNone/>
            </a:pPr>
            <a:endParaRPr lang="en-US" sz="1800" dirty="0">
              <a:latin typeface="Verdana" charset="0"/>
              <a:ea typeface="ＭＳ Ｐゴシック" charset="0"/>
              <a:cs typeface="ＭＳ Ｐゴシック" charset="0"/>
            </a:endParaRPr>
          </a:p>
        </p:txBody>
      </p:sp>
      <p:sp>
        <p:nvSpPr>
          <p:cNvPr id="51203"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51204"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txBox="1">
            <a:spLocks noChangeArrowheads="1"/>
          </p:cNvSpPr>
          <p:nvPr/>
        </p:nvSpPr>
        <p:spPr bwMode="auto">
          <a:xfrm>
            <a:off x="173038" y="379413"/>
            <a:ext cx="8334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200">
                <a:solidFill>
                  <a:schemeClr val="tx2"/>
                </a:solidFill>
                <a:latin typeface="Verdana" charset="0"/>
              </a:rPr>
              <a:t>Data Quality - Common Mistakes</a:t>
            </a:r>
            <a:endParaRPr lang="en-US" sz="4400">
              <a:solidFill>
                <a:schemeClr val="tx2"/>
              </a:solidFill>
              <a:latin typeface="Verdana" charset="0"/>
            </a:endParaRPr>
          </a:p>
        </p:txBody>
      </p:sp>
      <p:sp>
        <p:nvSpPr>
          <p:cNvPr id="52226" name="Rectangle 5"/>
          <p:cNvSpPr txBox="1">
            <a:spLocks noChangeArrowheads="1"/>
          </p:cNvSpPr>
          <p:nvPr/>
        </p:nvSpPr>
        <p:spPr bwMode="auto">
          <a:xfrm>
            <a:off x="0" y="1524000"/>
            <a:ext cx="907097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8575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Version </a:t>
            </a:r>
            <a:r>
              <a:rPr lang="en-US" sz="1600" dirty="0" smtClean="0">
                <a:latin typeface="Verdana" charset="0"/>
              </a:rPr>
              <a:t>Control</a:t>
            </a:r>
          </a:p>
          <a:p>
            <a:pPr marL="1485900" lvl="2" indent="-342900" eaLnBrk="1" hangingPunct="1">
              <a:lnSpc>
                <a:spcPct val="90000"/>
              </a:lnSpc>
              <a:spcBef>
                <a:spcPct val="20000"/>
              </a:spcBef>
              <a:buClr>
                <a:srgbClr val="FFFF00"/>
              </a:buClr>
              <a:buSzPct val="60000"/>
              <a:buFont typeface="Arial"/>
              <a:buChar char="•"/>
            </a:pPr>
            <a:r>
              <a:rPr lang="en-US" sz="1600" dirty="0">
                <a:latin typeface="Verdana" charset="0"/>
              </a:rPr>
              <a:t>A</a:t>
            </a:r>
            <a:r>
              <a:rPr lang="en-US" sz="1600" dirty="0" smtClean="0">
                <a:latin typeface="Verdana" charset="0"/>
              </a:rPr>
              <a:t>re </a:t>
            </a:r>
            <a:r>
              <a:rPr lang="en-US" sz="1600" dirty="0">
                <a:latin typeface="Verdana" charset="0"/>
              </a:rPr>
              <a:t>you using the most up to date version - check website regularly for updated documents?</a:t>
            </a:r>
          </a:p>
          <a:p>
            <a:pPr marL="800100" lvl="1" indent="-342900" eaLnBrk="1" hangingPunct="1">
              <a:lnSpc>
                <a:spcPct val="90000"/>
              </a:lnSpc>
              <a:spcBef>
                <a:spcPct val="20000"/>
              </a:spcBef>
              <a:buClr>
                <a:srgbClr val="FFFF00"/>
              </a:buClr>
              <a:buSzPct val="60000"/>
              <a:buFont typeface="Arial"/>
              <a:buChar char="•"/>
            </a:pPr>
            <a:r>
              <a:rPr lang="en-US" sz="1600" dirty="0" smtClean="0">
                <a:latin typeface="Verdana" charset="0"/>
              </a:rPr>
              <a:t>Training</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All </a:t>
            </a:r>
            <a:r>
              <a:rPr lang="en-US" sz="1600" dirty="0">
                <a:latin typeface="Verdana" charset="0"/>
              </a:rPr>
              <a:t>staff must be GCP trained (within 2yrs, proof needed</a:t>
            </a:r>
            <a:r>
              <a:rPr lang="en-US" sz="1600" dirty="0" smtClean="0">
                <a:latin typeface="Verdana" charset="0"/>
              </a:rPr>
              <a:t>)</a:t>
            </a:r>
          </a:p>
          <a:p>
            <a:pPr marL="1485900" lvl="2" indent="-342900" eaLnBrk="1" hangingPunct="1">
              <a:lnSpc>
                <a:spcPct val="90000"/>
              </a:lnSpc>
              <a:spcBef>
                <a:spcPct val="20000"/>
              </a:spcBef>
              <a:buClr>
                <a:srgbClr val="FFFF00"/>
              </a:buClr>
              <a:buSzPct val="60000"/>
              <a:buFont typeface="Arial"/>
              <a:buChar char="•"/>
            </a:pPr>
            <a:r>
              <a:rPr lang="en-US" sz="1600" dirty="0" err="1" smtClean="0">
                <a:latin typeface="Verdana" charset="0"/>
              </a:rPr>
              <a:t>mRS</a:t>
            </a:r>
            <a:r>
              <a:rPr lang="en-US" sz="1600" dirty="0" smtClean="0">
                <a:latin typeface="Verdana" charset="0"/>
              </a:rPr>
              <a:t> </a:t>
            </a:r>
            <a:r>
              <a:rPr lang="en-US" sz="1600" dirty="0">
                <a:latin typeface="Verdana" charset="0"/>
              </a:rPr>
              <a:t>and NIHSS </a:t>
            </a:r>
            <a:r>
              <a:rPr lang="en-US" sz="1600" dirty="0" smtClean="0">
                <a:latin typeface="Verdana" charset="0"/>
              </a:rPr>
              <a:t>training (non-paid)</a:t>
            </a:r>
            <a:endParaRPr lang="en-US" sz="1600" dirty="0">
              <a:latin typeface="Verdana" charset="0"/>
            </a:endParaRP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Site </a:t>
            </a:r>
            <a:r>
              <a:rPr lang="en-US" sz="1600" dirty="0" smtClean="0">
                <a:latin typeface="Verdana" charset="0"/>
              </a:rPr>
              <a:t>Files</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Need </a:t>
            </a:r>
            <a:r>
              <a:rPr lang="en-US" sz="1600" dirty="0">
                <a:latin typeface="Verdana" charset="0"/>
              </a:rPr>
              <a:t>to be kept in good order and up to </a:t>
            </a:r>
            <a:r>
              <a:rPr lang="en-US" sz="1600" dirty="0" smtClean="0">
                <a:latin typeface="Verdana" charset="0"/>
              </a:rPr>
              <a:t>date</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Up </a:t>
            </a:r>
            <a:r>
              <a:rPr lang="en-US" sz="1600" dirty="0">
                <a:latin typeface="Verdana" charset="0"/>
              </a:rPr>
              <a:t>to date CVs ≈ 2 year</a:t>
            </a: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Failure to report SAEs or </a:t>
            </a:r>
            <a:r>
              <a:rPr lang="en-US" sz="1600" dirty="0">
                <a:solidFill>
                  <a:srgbClr val="FFFFFF"/>
                </a:solidFill>
                <a:latin typeface="Verdana" charset="0"/>
              </a:rPr>
              <a:t>Outcomes</a:t>
            </a:r>
            <a:r>
              <a:rPr lang="en-US" sz="1600" dirty="0">
                <a:latin typeface="Verdana" charset="0"/>
              </a:rPr>
              <a:t>, or SAEs within 24hrs</a:t>
            </a: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Incomplete written CRFs and/or not dated and signed</a:t>
            </a: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Limited written entries in medical </a:t>
            </a:r>
            <a:r>
              <a:rPr lang="en-US" sz="1600" dirty="0" smtClean="0">
                <a:latin typeface="Verdana" charset="0"/>
              </a:rPr>
              <a:t>records</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Stroke </a:t>
            </a:r>
            <a:r>
              <a:rPr lang="en-US" sz="1600" dirty="0">
                <a:latin typeface="Verdana" charset="0"/>
              </a:rPr>
              <a:t>onset time not clearly </a:t>
            </a:r>
            <a:r>
              <a:rPr lang="en-US" sz="1600" dirty="0" smtClean="0">
                <a:latin typeface="Verdana" charset="0"/>
              </a:rPr>
              <a:t>documented</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Consent </a:t>
            </a:r>
            <a:r>
              <a:rPr lang="en-US" sz="1600" dirty="0">
                <a:latin typeface="Verdana" charset="0"/>
              </a:rPr>
              <a:t>to trial should be logged (‘do not destroy’ sticker for hospital notes</a:t>
            </a:r>
            <a:r>
              <a:rPr lang="en-US" sz="1600" dirty="0" smtClean="0">
                <a:latin typeface="Verdana" charset="0"/>
              </a:rPr>
              <a:t>)</a:t>
            </a:r>
          </a:p>
          <a:p>
            <a:pPr marL="1485900" lvl="2" indent="-342900" eaLnBrk="1" hangingPunct="1">
              <a:lnSpc>
                <a:spcPct val="90000"/>
              </a:lnSpc>
              <a:spcBef>
                <a:spcPct val="20000"/>
              </a:spcBef>
              <a:buClr>
                <a:srgbClr val="FFFF00"/>
              </a:buClr>
              <a:buSzPct val="60000"/>
              <a:buFont typeface="Arial"/>
              <a:buChar char="•"/>
            </a:pPr>
            <a:r>
              <a:rPr lang="en-US" sz="1600" dirty="0" smtClean="0">
                <a:latin typeface="Verdana" charset="0"/>
              </a:rPr>
              <a:t>GCS/NIHSS/BPs and HR values at follow-ups</a:t>
            </a:r>
            <a:endParaRPr lang="en-US" sz="1600" dirty="0">
              <a:latin typeface="Verdana" charset="0"/>
            </a:endParaRP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CPA certificates for local labs needed for Site File + Lab ranges</a:t>
            </a:r>
          </a:p>
          <a:p>
            <a:pPr marL="800100" lvl="1" indent="-342900" eaLnBrk="1" hangingPunct="1">
              <a:lnSpc>
                <a:spcPct val="90000"/>
              </a:lnSpc>
              <a:spcBef>
                <a:spcPct val="20000"/>
              </a:spcBef>
              <a:buClr>
                <a:srgbClr val="FFFF00"/>
              </a:buClr>
              <a:buSzPct val="60000"/>
              <a:buFont typeface="Arial"/>
              <a:buChar char="•"/>
            </a:pPr>
            <a:r>
              <a:rPr lang="en-US" sz="1600" dirty="0">
                <a:latin typeface="Verdana" charset="0"/>
              </a:rPr>
              <a:t>Corrections on paper CRFs not being signed and dated</a:t>
            </a:r>
          </a:p>
          <a:p>
            <a:pPr lvl="1" eaLnBrk="1" hangingPunct="1">
              <a:lnSpc>
                <a:spcPct val="90000"/>
              </a:lnSpc>
              <a:spcBef>
                <a:spcPct val="20000"/>
              </a:spcBef>
              <a:buClr>
                <a:srgbClr val="FFFF00"/>
              </a:buClr>
              <a:buSzPct val="60000"/>
            </a:pPr>
            <a:endParaRPr lang="en-US" sz="1800" dirty="0">
              <a:latin typeface="Verdana" charset="0"/>
            </a:endParaRPr>
          </a:p>
          <a:p>
            <a:pPr lvl="1" eaLnBrk="1" hangingPunct="1">
              <a:lnSpc>
                <a:spcPct val="90000"/>
              </a:lnSpc>
              <a:spcBef>
                <a:spcPct val="20000"/>
              </a:spcBef>
              <a:buClr>
                <a:srgbClr val="FFFF00"/>
              </a:buClr>
              <a:buSzPct val="60000"/>
            </a:pPr>
            <a:endParaRPr lang="en-US" sz="1800" dirty="0">
              <a:latin typeface="Verdana" charset="0"/>
            </a:endParaRPr>
          </a:p>
          <a:p>
            <a:pPr eaLnBrk="1" hangingPunct="1">
              <a:lnSpc>
                <a:spcPct val="90000"/>
              </a:lnSpc>
              <a:spcBef>
                <a:spcPct val="20000"/>
              </a:spcBef>
              <a:buClr>
                <a:srgbClr val="FFFF00"/>
              </a:buClr>
              <a:buSzPct val="60000"/>
              <a:buFont typeface="Wingdings" charset="0"/>
              <a:buChar char="u"/>
            </a:pPr>
            <a:endParaRPr lang="en-US" sz="2000" dirty="0">
              <a:latin typeface="Verdana" charset="0"/>
            </a:endParaRPr>
          </a:p>
          <a:p>
            <a:pPr lvl="1" eaLnBrk="1" hangingPunct="1">
              <a:lnSpc>
                <a:spcPct val="90000"/>
              </a:lnSpc>
              <a:spcBef>
                <a:spcPct val="20000"/>
              </a:spcBef>
              <a:buClr>
                <a:schemeClr val="hlink"/>
              </a:buClr>
              <a:buSzPct val="55000"/>
              <a:buFont typeface="Wingdings" charset="0"/>
              <a:buNone/>
            </a:pPr>
            <a:endParaRPr lang="en-US" sz="2000" dirty="0">
              <a:latin typeface="Verdana" charset="0"/>
            </a:endParaRPr>
          </a:p>
        </p:txBody>
      </p:sp>
      <p:sp>
        <p:nvSpPr>
          <p:cNvPr id="52227" name="Text Box 6"/>
          <p:cNvSpPr txBox="1">
            <a:spLocks noChangeArrowheads="1"/>
          </p:cNvSpPr>
          <p:nvPr/>
        </p:nvSpPr>
        <p:spPr bwMode="auto">
          <a:xfrm>
            <a:off x="6919913" y="6519863"/>
            <a:ext cx="2224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600">
                <a:solidFill>
                  <a:schemeClr val="tx2"/>
                </a:solidFill>
                <a:latin typeface="Verdana" charset="0"/>
              </a:rPr>
              <a:t>www.tardistrial.org</a:t>
            </a:r>
            <a:endParaRPr lang="en-GB" sz="2000">
              <a:solidFill>
                <a:schemeClr val="tx2"/>
              </a:solidFill>
              <a:latin typeface="Verdana" charset="0"/>
            </a:endParaRPr>
          </a:p>
        </p:txBody>
      </p:sp>
      <p:pic>
        <p:nvPicPr>
          <p:cNvPr id="52228" name="Picture 7"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4613"/>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152400" y="609600"/>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400">
                <a:solidFill>
                  <a:schemeClr val="tx2"/>
                </a:solidFill>
                <a:latin typeface="Verdana" charset="0"/>
              </a:rPr>
              <a:t>    Emergency Randomisation </a:t>
            </a:r>
            <a:r>
              <a:rPr lang="en-US" sz="4400">
                <a:solidFill>
                  <a:schemeClr val="tx2"/>
                </a:solidFill>
                <a:latin typeface="Verdana" charset="0"/>
              </a:rPr>
              <a:t/>
            </a:r>
            <a:br>
              <a:rPr lang="en-US" sz="4400">
                <a:solidFill>
                  <a:schemeClr val="tx2"/>
                </a:solidFill>
                <a:latin typeface="Verdana" charset="0"/>
              </a:rPr>
            </a:br>
            <a:endParaRPr lang="en-US" sz="4400">
              <a:solidFill>
                <a:schemeClr val="tx2"/>
              </a:solidFill>
              <a:latin typeface="Verdana" charset="0"/>
            </a:endParaRPr>
          </a:p>
        </p:txBody>
      </p:sp>
      <p:sp>
        <p:nvSpPr>
          <p:cNvPr id="53250" name="Content Placeholder 2"/>
          <p:cNvSpPr txBox="1">
            <a:spLocks/>
          </p:cNvSpPr>
          <p:nvPr/>
        </p:nvSpPr>
        <p:spPr bwMode="auto">
          <a:xfrm>
            <a:off x="703263" y="1752600"/>
            <a:ext cx="7059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1" eaLnBrk="1" hangingPunct="1">
              <a:lnSpc>
                <a:spcPct val="90000"/>
              </a:lnSpc>
              <a:spcBef>
                <a:spcPct val="20000"/>
              </a:spcBef>
              <a:buClr>
                <a:schemeClr val="hlink"/>
              </a:buClr>
              <a:buSzPct val="55000"/>
              <a:buFont typeface="Wingdings" charset="0"/>
              <a:buChar char="n"/>
            </a:pPr>
            <a:endParaRPr lang="en-US" sz="1800" dirty="0">
              <a:latin typeface="Verdana" charset="0"/>
            </a:endParaRPr>
          </a:p>
          <a:p>
            <a:pPr lvl="1" eaLnBrk="1" hangingPunct="1">
              <a:lnSpc>
                <a:spcPct val="90000"/>
              </a:lnSpc>
              <a:spcBef>
                <a:spcPct val="20000"/>
              </a:spcBef>
              <a:buClr>
                <a:srgbClr val="FFFF00"/>
              </a:buClr>
              <a:buSzPct val="60000"/>
              <a:buFont typeface="Wingdings" charset="0"/>
              <a:buChar char="u"/>
            </a:pPr>
            <a:r>
              <a:rPr lang="en-US" dirty="0">
                <a:latin typeface="Verdana" charset="0"/>
              </a:rPr>
              <a:t>Remember:</a:t>
            </a:r>
          </a:p>
          <a:p>
            <a:pPr lvl="2" eaLnBrk="1" hangingPunct="1">
              <a:lnSpc>
                <a:spcPct val="90000"/>
              </a:lnSpc>
              <a:spcBef>
                <a:spcPct val="20000"/>
              </a:spcBef>
              <a:buClr>
                <a:srgbClr val="FFFF00"/>
              </a:buClr>
              <a:buSzPct val="60000"/>
            </a:pPr>
            <a:r>
              <a:rPr lang="en-US" dirty="0">
                <a:latin typeface="Verdana" charset="0"/>
              </a:rPr>
              <a:t>Telephone randomisation can be done</a:t>
            </a:r>
          </a:p>
          <a:p>
            <a:pPr lvl="2" eaLnBrk="1" hangingPunct="1">
              <a:lnSpc>
                <a:spcPct val="90000"/>
              </a:lnSpc>
              <a:spcBef>
                <a:spcPct val="20000"/>
              </a:spcBef>
              <a:buClr>
                <a:srgbClr val="FFFF00"/>
              </a:buClr>
              <a:buSzPct val="60000"/>
            </a:pPr>
            <a:r>
              <a:rPr lang="en-US" dirty="0">
                <a:latin typeface="Verdana" charset="0"/>
              </a:rPr>
              <a:t>but ONLY if the website is down</a:t>
            </a:r>
          </a:p>
          <a:p>
            <a:pPr lvl="1" eaLnBrk="1" hangingPunct="1">
              <a:lnSpc>
                <a:spcPct val="90000"/>
              </a:lnSpc>
              <a:spcBef>
                <a:spcPct val="20000"/>
              </a:spcBef>
              <a:buClr>
                <a:srgbClr val="FFFF00"/>
              </a:buClr>
              <a:buSzPct val="60000"/>
              <a:buFont typeface="Wingdings" charset="0"/>
              <a:buChar char="u"/>
            </a:pPr>
            <a:endParaRPr lang="en-US" dirty="0">
              <a:latin typeface="Verdana" charset="0"/>
            </a:endParaRPr>
          </a:p>
          <a:p>
            <a:pPr lvl="1" eaLnBrk="1" hangingPunct="1">
              <a:lnSpc>
                <a:spcPct val="90000"/>
              </a:lnSpc>
              <a:spcBef>
                <a:spcPct val="20000"/>
              </a:spcBef>
              <a:buClr>
                <a:srgbClr val="FFFF00"/>
              </a:buClr>
              <a:buSzPct val="60000"/>
              <a:buFont typeface="Wingdings" charset="0"/>
              <a:buChar char="u"/>
            </a:pPr>
            <a:r>
              <a:rPr lang="en-US" dirty="0">
                <a:latin typeface="Verdana" charset="0"/>
              </a:rPr>
              <a:t>Please ensure recruit is </a:t>
            </a:r>
            <a:r>
              <a:rPr lang="en-US" dirty="0" smtClean="0">
                <a:latin typeface="Verdana" charset="0"/>
              </a:rPr>
              <a:t>eligible </a:t>
            </a:r>
            <a:r>
              <a:rPr lang="en-US" dirty="0">
                <a:latin typeface="Verdana" charset="0"/>
              </a:rPr>
              <a:t>as the validation checks are not as rigorous as on the website.</a:t>
            </a:r>
          </a:p>
          <a:p>
            <a:pPr>
              <a:spcBef>
                <a:spcPct val="20000"/>
              </a:spcBef>
              <a:buClr>
                <a:schemeClr val="folHlink"/>
              </a:buClr>
              <a:buSzPct val="60000"/>
              <a:buFont typeface="Wingdings" charset="0"/>
              <a:buChar char="n"/>
            </a:pPr>
            <a:endParaRPr lang="en-US" dirty="0">
              <a:latin typeface="Verdana" charset="0"/>
            </a:endParaRPr>
          </a:p>
        </p:txBody>
      </p:sp>
      <p:sp>
        <p:nvSpPr>
          <p:cNvPr id="53251"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53252"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a:xfrm>
            <a:off x="304800" y="152400"/>
            <a:ext cx="7696200" cy="1066800"/>
          </a:xfrm>
        </p:spPr>
        <p:txBody>
          <a:bodyPr/>
          <a:lstStyle/>
          <a:p>
            <a:pPr algn="ctr">
              <a:defRPr/>
            </a:pPr>
            <a:r>
              <a:rPr lang="en-US" sz="4000" dirty="0">
                <a:ea typeface="ＭＳ Ｐゴシック" charset="-128"/>
                <a:cs typeface="ＭＳ Ｐゴシック" charset="-128"/>
              </a:rPr>
              <a:t>Role: Local Centres</a:t>
            </a:r>
          </a:p>
        </p:txBody>
      </p:sp>
      <p:sp>
        <p:nvSpPr>
          <p:cNvPr id="54274" name="Rectangle 7"/>
          <p:cNvSpPr txBox="1">
            <a:spLocks noChangeArrowheads="1"/>
          </p:cNvSpPr>
          <p:nvPr/>
        </p:nvSpPr>
        <p:spPr bwMode="auto">
          <a:xfrm>
            <a:off x="457200" y="1524000"/>
            <a:ext cx="81534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charset="0"/>
                <a:ea typeface="ＭＳ Ｐゴシック" charset="0"/>
                <a:cs typeface="ＭＳ Ｐゴシック" charset="0"/>
              </a:defRPr>
            </a:lvl1pPr>
            <a:lvl2pPr marL="8001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Clr>
                <a:schemeClr val="tx2"/>
              </a:buClr>
              <a:buSzPct val="75000"/>
              <a:buFont typeface="Wingdings 3" charset="0"/>
              <a:buChar char="p"/>
            </a:pPr>
            <a:r>
              <a:rPr lang="en-US" sz="2200">
                <a:latin typeface="Verdana" charset="0"/>
              </a:rPr>
              <a:t>Principal Investigator has overall responsibility… even though some duties may be delegated to others on the log:</a:t>
            </a:r>
          </a:p>
          <a:p>
            <a:pPr lvl="1">
              <a:spcBef>
                <a:spcPct val="20000"/>
              </a:spcBef>
              <a:buClr>
                <a:schemeClr val="tx2"/>
              </a:buClr>
              <a:buSzPct val="75000"/>
              <a:buFont typeface="Wingdings 3" charset="0"/>
              <a:buChar char="p"/>
            </a:pPr>
            <a:r>
              <a:rPr lang="en-US" sz="2200">
                <a:latin typeface="Verdana" charset="0"/>
              </a:rPr>
              <a:t>Ensure signature/delegation log maintained</a:t>
            </a:r>
          </a:p>
          <a:p>
            <a:pPr lvl="1">
              <a:spcBef>
                <a:spcPct val="20000"/>
              </a:spcBef>
              <a:buClr>
                <a:schemeClr val="tx2"/>
              </a:buClr>
              <a:buSzPct val="75000"/>
              <a:buFont typeface="Wingdings 3" charset="0"/>
              <a:buChar char="p"/>
            </a:pPr>
            <a:r>
              <a:rPr lang="en-US" sz="2200">
                <a:latin typeface="Verdana" charset="0"/>
              </a:rPr>
              <a:t>Obtain and maintain R&amp;D approval</a:t>
            </a:r>
          </a:p>
          <a:p>
            <a:pPr lvl="1">
              <a:spcBef>
                <a:spcPct val="20000"/>
              </a:spcBef>
              <a:buClr>
                <a:schemeClr val="tx2"/>
              </a:buClr>
              <a:buSzPct val="75000"/>
              <a:buFont typeface="Wingdings 3" charset="0"/>
              <a:buChar char="p"/>
            </a:pPr>
            <a:r>
              <a:rPr lang="en-US" sz="2200">
                <a:latin typeface="Verdana" charset="0"/>
              </a:rPr>
              <a:t>Ensure adherence to GCP/ICH standards</a:t>
            </a:r>
          </a:p>
          <a:p>
            <a:pPr lvl="1">
              <a:spcBef>
                <a:spcPct val="20000"/>
              </a:spcBef>
              <a:buClr>
                <a:schemeClr val="tx2"/>
              </a:buClr>
              <a:buSzPct val="75000"/>
              <a:buFont typeface="Wingdings 3" charset="0"/>
              <a:buChar char="p"/>
            </a:pPr>
            <a:r>
              <a:rPr lang="en-US" sz="2200">
                <a:latin typeface="Verdana" charset="0"/>
              </a:rPr>
              <a:t>Ensure all staff are adequately trained and remain trained throughout the trial</a:t>
            </a:r>
          </a:p>
          <a:p>
            <a:pPr lvl="1">
              <a:spcBef>
                <a:spcPct val="20000"/>
              </a:spcBef>
              <a:buClr>
                <a:schemeClr val="tx2"/>
              </a:buClr>
              <a:buSzPct val="75000"/>
              <a:buFont typeface="Wingdings 3" charset="0"/>
              <a:buChar char="p"/>
            </a:pPr>
            <a:r>
              <a:rPr lang="en-US" sz="2200">
                <a:latin typeface="Verdana" charset="0"/>
              </a:rPr>
              <a:t>Complete all data entry online and on time</a:t>
            </a:r>
          </a:p>
          <a:p>
            <a:pPr lvl="1">
              <a:spcBef>
                <a:spcPct val="20000"/>
              </a:spcBef>
              <a:buClr>
                <a:schemeClr val="tx2"/>
              </a:buClr>
              <a:buSzPct val="75000"/>
              <a:buFont typeface="Wingdings 3" charset="0"/>
              <a:buChar char="p"/>
            </a:pPr>
            <a:r>
              <a:rPr lang="en-US" sz="2200">
                <a:latin typeface="Verdana" charset="0"/>
              </a:rPr>
              <a:t>Fax paperwork to Nottingham Coordinating Centre</a:t>
            </a:r>
          </a:p>
          <a:p>
            <a:pPr lvl="1">
              <a:spcBef>
                <a:spcPct val="20000"/>
              </a:spcBef>
              <a:buClr>
                <a:schemeClr val="tx2"/>
              </a:buClr>
              <a:buSzPct val="75000"/>
              <a:buFont typeface="Wingdings 3" charset="0"/>
              <a:buChar char="p"/>
            </a:pPr>
            <a:r>
              <a:rPr lang="en-US" sz="2200">
                <a:latin typeface="Verdana" charset="0"/>
              </a:rPr>
              <a:t>Upload CT scans to TARDIS website</a:t>
            </a:r>
          </a:p>
          <a:p>
            <a:pPr lvl="1">
              <a:spcBef>
                <a:spcPct val="20000"/>
              </a:spcBef>
              <a:buClr>
                <a:schemeClr val="tx2"/>
              </a:buClr>
              <a:buSzPct val="75000"/>
              <a:buFont typeface="Wingdings 3" charset="0"/>
              <a:buChar char="p"/>
            </a:pPr>
            <a:r>
              <a:rPr lang="en-US" sz="2200">
                <a:latin typeface="Verdana" charset="0"/>
              </a:rPr>
              <a:t>Report all SAEs and Outcomes up to Day 90</a:t>
            </a:r>
          </a:p>
        </p:txBody>
      </p:sp>
      <p:pic>
        <p:nvPicPr>
          <p:cNvPr id="54275" name="Picture 18"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6"/>
          <p:cNvSpPr txBox="1">
            <a:spLocks noChangeArrowheads="1"/>
          </p:cNvSpPr>
          <p:nvPr/>
        </p:nvSpPr>
        <p:spPr bwMode="auto">
          <a:xfrm>
            <a:off x="6931025" y="6519863"/>
            <a:ext cx="2224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600">
                <a:solidFill>
                  <a:schemeClr val="tx2"/>
                </a:solidFill>
                <a:latin typeface="Verdana" charset="0"/>
              </a:rPr>
              <a:t>www.tardistrial.org</a:t>
            </a:r>
            <a:endParaRPr lang="en-GB" sz="2000">
              <a:solidFill>
                <a:schemeClr val="tx2"/>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7" descr="Screen shot 2010-04-23 at 09.31.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00588"/>
            <a:ext cx="121443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
          <p:cNvSpPr txBox="1">
            <a:spLocks noChangeArrowheads="1"/>
          </p:cNvSpPr>
          <p:nvPr/>
        </p:nvSpPr>
        <p:spPr bwMode="auto">
          <a:xfrm>
            <a:off x="457200" y="1905000"/>
            <a:ext cx="7081838"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257300" indent="-342900">
              <a:defRPr sz="2400">
                <a:solidFill>
                  <a:schemeClr val="tx1"/>
                </a:solidFill>
                <a:latin typeface="Times" charset="0"/>
                <a:ea typeface="ＭＳ Ｐゴシック" charset="0"/>
              </a:defRPr>
            </a:lvl3pPr>
            <a:lvl4pPr marL="1714500" indent="-3429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80000"/>
              </a:lnSpc>
              <a:spcBef>
                <a:spcPct val="20000"/>
              </a:spcBef>
              <a:buClr>
                <a:schemeClr val="folHlink"/>
              </a:buClr>
              <a:buSzPct val="60000"/>
              <a:buFont typeface="Wingdings" charset="0"/>
              <a:buChar char="n"/>
            </a:pPr>
            <a:r>
              <a:rPr lang="en-US" sz="1800">
                <a:latin typeface="Verdana" charset="0"/>
              </a:rPr>
              <a:t>Inclusion/Exclusion criteria shown before </a:t>
            </a:r>
          </a:p>
          <a:p>
            <a:pPr eaLnBrk="1" hangingPunct="1">
              <a:lnSpc>
                <a:spcPct val="80000"/>
              </a:lnSpc>
              <a:spcBef>
                <a:spcPct val="20000"/>
              </a:spcBef>
              <a:buClr>
                <a:schemeClr val="folHlink"/>
              </a:buClr>
              <a:buSzPct val="60000"/>
            </a:pPr>
            <a:r>
              <a:rPr lang="en-US" sz="1800">
                <a:latin typeface="Verdana" charset="0"/>
              </a:rPr>
              <a:t>     randomisation</a:t>
            </a:r>
          </a:p>
          <a:p>
            <a:pPr eaLnBrk="1" hangingPunct="1">
              <a:lnSpc>
                <a:spcPct val="80000"/>
              </a:lnSpc>
              <a:spcBef>
                <a:spcPct val="20000"/>
              </a:spcBef>
              <a:buClr>
                <a:schemeClr val="folHlink"/>
              </a:buClr>
              <a:buSzPct val="60000"/>
              <a:buFont typeface="Wingdings" charset="0"/>
              <a:buChar char="n"/>
            </a:pPr>
            <a:endParaRPr lang="en-US" sz="1800">
              <a:latin typeface="Verdana" charset="0"/>
            </a:endParaRPr>
          </a:p>
          <a:p>
            <a:pPr eaLnBrk="1" hangingPunct="1">
              <a:lnSpc>
                <a:spcPct val="80000"/>
              </a:lnSpc>
              <a:spcBef>
                <a:spcPct val="20000"/>
              </a:spcBef>
              <a:buClr>
                <a:schemeClr val="folHlink"/>
              </a:buClr>
              <a:buSzPct val="60000"/>
              <a:buFont typeface="Wingdings" charset="0"/>
              <a:buChar char="n"/>
            </a:pPr>
            <a:r>
              <a:rPr lang="en-US" sz="1800">
                <a:latin typeface="Verdana" charset="0"/>
              </a:rPr>
              <a:t>Drop down boxes giving choices eg</a:t>
            </a:r>
            <a:endParaRPr lang="en-US">
              <a:latin typeface="Verdana" charset="0"/>
            </a:endParaRPr>
          </a:p>
          <a:p>
            <a:pPr lvl="1" eaLnBrk="1" hangingPunct="1">
              <a:lnSpc>
                <a:spcPct val="90000"/>
              </a:lnSpc>
              <a:spcBef>
                <a:spcPct val="20000"/>
              </a:spcBef>
              <a:buClr>
                <a:schemeClr val="hlink"/>
              </a:buClr>
              <a:buSzPct val="55000"/>
              <a:buFont typeface="Wingdings" charset="0"/>
              <a:buChar char="n"/>
            </a:pPr>
            <a:r>
              <a:rPr lang="en-US" sz="1600">
                <a:latin typeface="Verdana" charset="0"/>
              </a:rPr>
              <a:t>Ethnicity</a:t>
            </a:r>
          </a:p>
          <a:p>
            <a:pPr lvl="1" eaLnBrk="1" hangingPunct="1">
              <a:lnSpc>
                <a:spcPct val="90000"/>
              </a:lnSpc>
              <a:spcBef>
                <a:spcPct val="20000"/>
              </a:spcBef>
              <a:buClr>
                <a:schemeClr val="hlink"/>
              </a:buClr>
              <a:buSzPct val="55000"/>
              <a:buFont typeface="Wingdings" charset="0"/>
              <a:buChar char="n"/>
            </a:pPr>
            <a:r>
              <a:rPr lang="en-US" sz="1600">
                <a:latin typeface="Verdana" charset="0"/>
              </a:rPr>
              <a:t>MRS</a:t>
            </a:r>
          </a:p>
          <a:p>
            <a:pPr lvl="1" eaLnBrk="1" hangingPunct="1">
              <a:lnSpc>
                <a:spcPct val="90000"/>
              </a:lnSpc>
              <a:spcBef>
                <a:spcPct val="20000"/>
              </a:spcBef>
              <a:buClr>
                <a:schemeClr val="hlink"/>
              </a:buClr>
              <a:buSzPct val="55000"/>
              <a:buFont typeface="Wingdings" charset="0"/>
              <a:buChar char="n"/>
            </a:pPr>
            <a:r>
              <a:rPr lang="en-US" sz="1600">
                <a:latin typeface="Verdana" charset="0"/>
              </a:rPr>
              <a:t>CT result</a:t>
            </a:r>
          </a:p>
          <a:p>
            <a:pPr lvl="1" eaLnBrk="1" hangingPunct="1">
              <a:lnSpc>
                <a:spcPct val="90000"/>
              </a:lnSpc>
              <a:spcBef>
                <a:spcPct val="20000"/>
              </a:spcBef>
              <a:buClr>
                <a:schemeClr val="hlink"/>
              </a:buClr>
              <a:buSzPct val="55000"/>
              <a:buFont typeface="Wingdings" charset="0"/>
              <a:buChar char="n"/>
            </a:pPr>
            <a:r>
              <a:rPr lang="en-US" sz="1600">
                <a:latin typeface="Verdana" charset="0"/>
              </a:rPr>
              <a:t>Y/N answers</a:t>
            </a:r>
            <a:endParaRPr lang="en-US" sz="1000">
              <a:latin typeface="Verdana" charset="0"/>
            </a:endParaRPr>
          </a:p>
          <a:p>
            <a:pPr lvl="1" eaLnBrk="1" hangingPunct="1">
              <a:lnSpc>
                <a:spcPct val="90000"/>
              </a:lnSpc>
              <a:spcBef>
                <a:spcPct val="20000"/>
              </a:spcBef>
              <a:buClr>
                <a:schemeClr val="hlink"/>
              </a:buClr>
              <a:buSzPct val="55000"/>
              <a:buFont typeface="Wingdings" charset="0"/>
              <a:buChar char="n"/>
            </a:pPr>
            <a:endParaRPr lang="en-US" sz="1000">
              <a:latin typeface="Verdana" charset="0"/>
            </a:endParaRPr>
          </a:p>
          <a:p>
            <a:pPr eaLnBrk="1" hangingPunct="1">
              <a:lnSpc>
                <a:spcPct val="80000"/>
              </a:lnSpc>
              <a:spcBef>
                <a:spcPct val="20000"/>
              </a:spcBef>
              <a:buClr>
                <a:schemeClr val="folHlink"/>
              </a:buClr>
              <a:buSzPct val="60000"/>
              <a:buFont typeface="Wingdings" charset="0"/>
              <a:buChar char="n"/>
            </a:pPr>
            <a:r>
              <a:rPr lang="en-US" sz="1800">
                <a:latin typeface="Verdana" charset="0"/>
              </a:rPr>
              <a:t>Validation checks throw up red messages</a:t>
            </a:r>
            <a:endParaRPr lang="en-US" sz="900">
              <a:latin typeface="Verdana" charset="0"/>
            </a:endParaRPr>
          </a:p>
          <a:p>
            <a:pPr eaLnBrk="1" hangingPunct="1">
              <a:lnSpc>
                <a:spcPct val="80000"/>
              </a:lnSpc>
              <a:spcBef>
                <a:spcPct val="20000"/>
              </a:spcBef>
              <a:buClr>
                <a:schemeClr val="folHlink"/>
              </a:buClr>
              <a:buSzPct val="60000"/>
              <a:buFont typeface="Wingdings" charset="0"/>
              <a:buChar char="n"/>
            </a:pPr>
            <a:endParaRPr lang="en-US" sz="900">
              <a:latin typeface="Verdana" charset="0"/>
            </a:endParaRPr>
          </a:p>
          <a:p>
            <a:pPr lvl="2" eaLnBrk="1" hangingPunct="1">
              <a:lnSpc>
                <a:spcPct val="90000"/>
              </a:lnSpc>
              <a:spcBef>
                <a:spcPct val="20000"/>
              </a:spcBef>
              <a:buClr>
                <a:schemeClr val="folHlink"/>
              </a:buClr>
              <a:buSzPct val="60000"/>
              <a:buFont typeface="Wingdings" charset="0"/>
              <a:buChar char="n"/>
            </a:pPr>
            <a:r>
              <a:rPr lang="en-US" sz="1600">
                <a:latin typeface="Verdana" charset="0"/>
              </a:rPr>
              <a:t>Lists (for information)</a:t>
            </a:r>
          </a:p>
          <a:p>
            <a:pPr lvl="3" eaLnBrk="1" hangingPunct="1">
              <a:lnSpc>
                <a:spcPct val="90000"/>
              </a:lnSpc>
              <a:spcBef>
                <a:spcPct val="20000"/>
              </a:spcBef>
              <a:buClr>
                <a:schemeClr val="folHlink"/>
              </a:buClr>
              <a:buSzPct val="60000"/>
              <a:buFont typeface="Wingdings" charset="0"/>
              <a:buChar char="n"/>
            </a:pPr>
            <a:r>
              <a:rPr lang="en-US" sz="1600">
                <a:latin typeface="Verdana" charset="0"/>
              </a:rPr>
              <a:t>Drugs</a:t>
            </a:r>
          </a:p>
          <a:p>
            <a:pPr lvl="3" eaLnBrk="1" hangingPunct="1">
              <a:lnSpc>
                <a:spcPct val="90000"/>
              </a:lnSpc>
              <a:spcBef>
                <a:spcPct val="20000"/>
              </a:spcBef>
              <a:buClr>
                <a:schemeClr val="hlink"/>
              </a:buClr>
              <a:buSzPct val="55000"/>
              <a:buFont typeface="Wingdings" charset="0"/>
              <a:buChar char="n"/>
            </a:pPr>
            <a:r>
              <a:rPr lang="en-US" sz="1600">
                <a:latin typeface="Verdana" charset="0"/>
              </a:rPr>
              <a:t>ABCD2 score</a:t>
            </a:r>
          </a:p>
          <a:p>
            <a:pPr lvl="3" eaLnBrk="1" hangingPunct="1">
              <a:lnSpc>
                <a:spcPct val="90000"/>
              </a:lnSpc>
              <a:spcBef>
                <a:spcPct val="20000"/>
              </a:spcBef>
              <a:buClr>
                <a:schemeClr val="hlink"/>
              </a:buClr>
              <a:buSzPct val="55000"/>
              <a:buFont typeface="Wingdings" charset="0"/>
              <a:buChar char="n"/>
            </a:pPr>
            <a:r>
              <a:rPr lang="en-US" sz="1600">
                <a:latin typeface="Verdana" charset="0"/>
              </a:rPr>
              <a:t>Lists (for information)</a:t>
            </a:r>
            <a:endParaRPr lang="en-US" sz="1000">
              <a:latin typeface="Verdana" charset="0"/>
            </a:endParaRPr>
          </a:p>
          <a:p>
            <a:pPr lvl="1" eaLnBrk="1" hangingPunct="1">
              <a:lnSpc>
                <a:spcPct val="90000"/>
              </a:lnSpc>
              <a:spcBef>
                <a:spcPct val="20000"/>
              </a:spcBef>
              <a:buClr>
                <a:schemeClr val="hlink"/>
              </a:buClr>
              <a:buSzPct val="55000"/>
              <a:buFont typeface="Wingdings" charset="0"/>
              <a:buChar char="n"/>
            </a:pPr>
            <a:endParaRPr lang="en-US" sz="1000">
              <a:latin typeface="Verdana" charset="0"/>
            </a:endParaRPr>
          </a:p>
          <a:p>
            <a:pPr lvl="2" eaLnBrk="1" hangingPunct="1">
              <a:lnSpc>
                <a:spcPct val="80000"/>
              </a:lnSpc>
              <a:spcBef>
                <a:spcPct val="20000"/>
              </a:spcBef>
              <a:buClr>
                <a:schemeClr val="folHlink"/>
              </a:buClr>
              <a:buSzPct val="60000"/>
              <a:buFont typeface="Wingdings" charset="0"/>
              <a:buChar char="n"/>
            </a:pPr>
            <a:r>
              <a:rPr lang="en-US" sz="1800">
                <a:latin typeface="Verdana" charset="0"/>
              </a:rPr>
              <a:t>Age Calculation</a:t>
            </a:r>
          </a:p>
          <a:p>
            <a:pPr lvl="3" eaLnBrk="1" hangingPunct="1">
              <a:lnSpc>
                <a:spcPct val="80000"/>
              </a:lnSpc>
              <a:spcBef>
                <a:spcPct val="20000"/>
              </a:spcBef>
              <a:buClr>
                <a:schemeClr val="hlink"/>
              </a:buClr>
              <a:buSzPct val="55000"/>
            </a:pPr>
            <a:endParaRPr lang="en-US" sz="1600">
              <a:latin typeface="Verdana" charset="0"/>
            </a:endParaRPr>
          </a:p>
        </p:txBody>
      </p:sp>
      <p:pic>
        <p:nvPicPr>
          <p:cNvPr id="55299" name="Picture 6" descr="Screen shot 2010-04-23 at 09.30.3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1828800"/>
            <a:ext cx="29924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5"/>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55301" name="Picture 6" descr="Logo rounded 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863" y="381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7"/>
          <p:cNvSpPr txBox="1">
            <a:spLocks noChangeArrowheads="1"/>
          </p:cNvSpPr>
          <p:nvPr/>
        </p:nvSpPr>
        <p:spPr bwMode="auto">
          <a:xfrm>
            <a:off x="82550" y="600075"/>
            <a:ext cx="85280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a:solidFill>
                  <a:schemeClr val="tx2"/>
                </a:solidFill>
                <a:latin typeface="Verdana" charset="0"/>
              </a:rPr>
              <a:t>Help available on ‘live’ website</a:t>
            </a:r>
            <a:endParaRPr lang="en-US" sz="3600">
              <a:solidFill>
                <a:schemeClr val="folHlink"/>
              </a:solidFill>
              <a:latin typeface="Verdana" charset="0"/>
            </a:endParaRPr>
          </a:p>
        </p:txBody>
      </p:sp>
      <p:pic>
        <p:nvPicPr>
          <p:cNvPr id="55303" name="Picture 5" descr="Screen shot 2010-04-23 at 09.32.1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648200"/>
            <a:ext cx="3048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7"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38" y="47625"/>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7"/>
          <p:cNvSpPr txBox="1">
            <a:spLocks/>
          </p:cNvSpPr>
          <p:nvPr/>
        </p:nvSpPr>
        <p:spPr bwMode="auto">
          <a:xfrm>
            <a:off x="228600" y="152400"/>
            <a:ext cx="8667750" cy="8382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7" tIns="44450" rIns="90487" bIns="44450" anchor="ctr"/>
          <a:lstStyle/>
          <a:p>
            <a:pPr algn="ctr">
              <a:defRPr/>
            </a:pPr>
            <a:r>
              <a:rPr lang="en-US" sz="3600" kern="0" dirty="0">
                <a:solidFill>
                  <a:schemeClr val="tx2"/>
                </a:solidFill>
                <a:latin typeface="+mj-lt"/>
                <a:ea typeface="ＭＳ Ｐゴシック" charset="-128"/>
                <a:cs typeface="ＭＳ Ｐゴシック" charset="-128"/>
              </a:rPr>
              <a:t>TARDIS: PAYMENTS</a:t>
            </a:r>
          </a:p>
        </p:txBody>
      </p:sp>
      <p:sp>
        <p:nvSpPr>
          <p:cNvPr id="56323" name="Content Placeholder 10"/>
          <p:cNvSpPr txBox="1">
            <a:spLocks/>
          </p:cNvSpPr>
          <p:nvPr/>
        </p:nvSpPr>
        <p:spPr bwMode="auto">
          <a:xfrm>
            <a:off x="228600" y="1066800"/>
            <a:ext cx="8720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20000"/>
              </a:spcBef>
              <a:buClr>
                <a:schemeClr val="tx2"/>
              </a:buClr>
              <a:buSzPct val="75000"/>
              <a:buFont typeface="Wingdings 3" charset="0"/>
              <a:buNone/>
            </a:pPr>
            <a:r>
              <a:rPr lang="en-US" dirty="0">
                <a:solidFill>
                  <a:srgbClr val="FFFF00"/>
                </a:solidFill>
                <a:latin typeface="Verdana" charset="0"/>
              </a:rPr>
              <a:t>PLEASE DO NOT INVOICE US FOR RECRUITMENT OR TRAVEL EXPENSES</a:t>
            </a:r>
          </a:p>
          <a:p>
            <a:pPr>
              <a:spcBef>
                <a:spcPct val="20000"/>
              </a:spcBef>
              <a:buClr>
                <a:schemeClr val="tx2"/>
              </a:buClr>
              <a:buSzPct val="75000"/>
              <a:buFont typeface="Wingdings 3" charset="0"/>
              <a:buChar char="p"/>
            </a:pPr>
            <a:endParaRPr lang="en-US" sz="2000" dirty="0">
              <a:latin typeface="Verdana" charset="0"/>
            </a:endParaRPr>
          </a:p>
          <a:p>
            <a:pPr>
              <a:spcBef>
                <a:spcPct val="20000"/>
              </a:spcBef>
              <a:buClr>
                <a:schemeClr val="tx2"/>
              </a:buClr>
              <a:buSzPct val="75000"/>
              <a:buFont typeface="Wingdings 3" charset="0"/>
              <a:buChar char="p"/>
            </a:pPr>
            <a:r>
              <a:rPr lang="en-US" sz="1800" dirty="0">
                <a:latin typeface="Verdana" charset="0"/>
              </a:rPr>
              <a:t>We </a:t>
            </a:r>
            <a:r>
              <a:rPr lang="en-US" sz="1800" dirty="0" smtClean="0">
                <a:latin typeface="Verdana" charset="0"/>
              </a:rPr>
              <a:t>automatically </a:t>
            </a:r>
            <a:r>
              <a:rPr lang="en-US" sz="1800" dirty="0">
                <a:latin typeface="Verdana" charset="0"/>
              </a:rPr>
              <a:t>pay you for recruitment as per the contract (£50</a:t>
            </a:r>
            <a:r>
              <a:rPr lang="en-US" sz="1800" dirty="0" smtClean="0">
                <a:latin typeface="Verdana" charset="0"/>
              </a:rPr>
              <a:t>) once all required documentation has been received at the coordinating </a:t>
            </a:r>
            <a:r>
              <a:rPr lang="en-US" sz="1800" dirty="0" err="1" smtClean="0">
                <a:latin typeface="Verdana" charset="0"/>
              </a:rPr>
              <a:t>centre</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You should pay for travel expenses i.e. mileage/taxis </a:t>
            </a:r>
            <a:r>
              <a:rPr lang="en-US" sz="1800" dirty="0" smtClean="0">
                <a:latin typeface="Verdana" charset="0"/>
              </a:rPr>
              <a:t>etc. </a:t>
            </a:r>
            <a:r>
              <a:rPr lang="en-US" sz="1800" dirty="0">
                <a:latin typeface="Verdana" charset="0"/>
              </a:rPr>
              <a:t>and will be reimbursed </a:t>
            </a:r>
            <a:r>
              <a:rPr lang="en-US" sz="1800" dirty="0" smtClean="0">
                <a:latin typeface="Verdana" charset="0"/>
              </a:rPr>
              <a:t>once </a:t>
            </a:r>
            <a:r>
              <a:rPr lang="en-US" sz="1800" dirty="0">
                <a:latin typeface="Verdana" charset="0"/>
              </a:rPr>
              <a:t>we receive proof of expenditure – </a:t>
            </a:r>
            <a:r>
              <a:rPr lang="en-US" sz="1800" dirty="0" smtClean="0">
                <a:latin typeface="Verdana" charset="0"/>
              </a:rPr>
              <a:t>please provide the information </a:t>
            </a:r>
            <a:r>
              <a:rPr lang="en-US" sz="1800" dirty="0">
                <a:latin typeface="Verdana" charset="0"/>
              </a:rPr>
              <a:t>below (</a:t>
            </a:r>
            <a:r>
              <a:rPr lang="en-US" sz="1800" dirty="0" smtClean="0">
                <a:latin typeface="Verdana" charset="0"/>
              </a:rPr>
              <a:t>maximum </a:t>
            </a:r>
            <a:r>
              <a:rPr lang="en-US" sz="1800" dirty="0">
                <a:latin typeface="Verdana" charset="0"/>
              </a:rPr>
              <a:t>of £50 per </a:t>
            </a:r>
            <a:r>
              <a:rPr lang="en-US" sz="1800" dirty="0" smtClean="0">
                <a:latin typeface="Verdana" charset="0"/>
              </a:rPr>
              <a:t>recruit).</a:t>
            </a:r>
          </a:p>
          <a:p>
            <a:pPr>
              <a:spcBef>
                <a:spcPct val="20000"/>
              </a:spcBef>
              <a:buClr>
                <a:schemeClr val="tx2"/>
              </a:buClr>
              <a:buSzPct val="75000"/>
              <a:buFont typeface="Wingdings 3" charset="0"/>
              <a:buChar char="p"/>
            </a:pPr>
            <a:r>
              <a:rPr lang="en-US" sz="1800" dirty="0" smtClean="0">
                <a:latin typeface="Verdana" charset="0"/>
              </a:rPr>
              <a:t>Information </a:t>
            </a:r>
            <a:r>
              <a:rPr lang="en-US" sz="1800" dirty="0">
                <a:latin typeface="Verdana" charset="0"/>
              </a:rPr>
              <a:t>required:</a:t>
            </a:r>
          </a:p>
          <a:p>
            <a:pPr lvl="1">
              <a:spcBef>
                <a:spcPct val="20000"/>
              </a:spcBef>
              <a:buClr>
                <a:schemeClr val="tx2"/>
              </a:buClr>
              <a:buSzPct val="75000"/>
              <a:buFont typeface="Wingdings 3" charset="0"/>
              <a:buChar char="p"/>
            </a:pPr>
            <a:r>
              <a:rPr lang="en-US" sz="1800" dirty="0">
                <a:latin typeface="Verdana" charset="0"/>
              </a:rPr>
              <a:t>Centre no …</a:t>
            </a:r>
            <a:r>
              <a:rPr lang="en-US" sz="1800" dirty="0" smtClean="0">
                <a:latin typeface="Verdana" charset="0"/>
              </a:rPr>
              <a:t>… (</a:t>
            </a:r>
            <a:r>
              <a:rPr lang="en-US" sz="1800" dirty="0" err="1" smtClean="0">
                <a:latin typeface="Verdana" charset="0"/>
              </a:rPr>
              <a:t>Cxxx</a:t>
            </a:r>
            <a:r>
              <a:rPr lang="en-US" sz="1800" dirty="0" smtClean="0">
                <a:latin typeface="Verdana" charset="0"/>
              </a:rPr>
              <a:t>)</a:t>
            </a:r>
          </a:p>
          <a:p>
            <a:pPr lvl="1">
              <a:spcBef>
                <a:spcPct val="20000"/>
              </a:spcBef>
              <a:buClr>
                <a:schemeClr val="tx2"/>
              </a:buClr>
              <a:buSzPct val="75000"/>
              <a:buFont typeface="Wingdings 3" charset="0"/>
              <a:buChar char="p"/>
            </a:pPr>
            <a:r>
              <a:rPr lang="en-US" sz="1800" dirty="0" smtClean="0">
                <a:latin typeface="Verdana" charset="0"/>
              </a:rPr>
              <a:t>Recruit </a:t>
            </a:r>
            <a:r>
              <a:rPr lang="en-US" sz="1800" dirty="0">
                <a:latin typeface="Verdana" charset="0"/>
              </a:rPr>
              <a:t>ID …… </a:t>
            </a:r>
            <a:r>
              <a:rPr lang="en-US" sz="1800" dirty="0" smtClean="0">
                <a:latin typeface="Verdana" charset="0"/>
              </a:rPr>
              <a:t>(</a:t>
            </a:r>
            <a:r>
              <a:rPr lang="en-US" sz="1800" dirty="0" err="1" smtClean="0">
                <a:latin typeface="Verdana" charset="0"/>
              </a:rPr>
              <a:t>xxxx</a:t>
            </a:r>
            <a:r>
              <a:rPr lang="en-US" sz="1800" dirty="0" smtClean="0">
                <a:latin typeface="Verdana" charset="0"/>
              </a:rPr>
              <a:t>)</a:t>
            </a:r>
          </a:p>
          <a:p>
            <a:pPr lvl="1">
              <a:spcBef>
                <a:spcPct val="20000"/>
              </a:spcBef>
              <a:buClr>
                <a:schemeClr val="tx2"/>
              </a:buClr>
              <a:buSzPct val="75000"/>
              <a:buFont typeface="Wingdings 3" charset="0"/>
              <a:buChar char="p"/>
            </a:pPr>
            <a:r>
              <a:rPr lang="en-US" sz="1800" dirty="0" smtClean="0">
                <a:latin typeface="Verdana" charset="0"/>
              </a:rPr>
              <a:t>Initials </a:t>
            </a:r>
            <a:r>
              <a:rPr lang="en-US" sz="1800" dirty="0">
                <a:latin typeface="Verdana" charset="0"/>
              </a:rPr>
              <a:t>…… </a:t>
            </a:r>
            <a:r>
              <a:rPr lang="en-US" sz="1800" dirty="0" smtClean="0">
                <a:latin typeface="Verdana" charset="0"/>
              </a:rPr>
              <a:t>(xxx)</a:t>
            </a:r>
          </a:p>
          <a:p>
            <a:pPr lvl="1">
              <a:spcBef>
                <a:spcPct val="20000"/>
              </a:spcBef>
              <a:buClr>
                <a:schemeClr val="tx2"/>
              </a:buClr>
              <a:buSzPct val="75000"/>
              <a:buFont typeface="Wingdings 3" charset="0"/>
              <a:buChar char="p"/>
            </a:pPr>
            <a:r>
              <a:rPr lang="en-US" sz="1800" dirty="0" smtClean="0">
                <a:latin typeface="Verdana" charset="0"/>
              </a:rPr>
              <a:t>Visit </a:t>
            </a:r>
            <a:r>
              <a:rPr lang="en-US" sz="1800" dirty="0">
                <a:latin typeface="Verdana" charset="0"/>
              </a:rPr>
              <a:t>No: Day 7 or </a:t>
            </a:r>
            <a:r>
              <a:rPr lang="en-US" sz="1800" dirty="0" smtClean="0">
                <a:latin typeface="Verdana" charset="0"/>
              </a:rPr>
              <a:t>35</a:t>
            </a:r>
          </a:p>
          <a:p>
            <a:pPr lvl="1">
              <a:spcBef>
                <a:spcPct val="20000"/>
              </a:spcBef>
              <a:buClr>
                <a:schemeClr val="tx2"/>
              </a:buClr>
              <a:buSzPct val="75000"/>
              <a:buFont typeface="Wingdings 3" charset="0"/>
              <a:buChar char="p"/>
            </a:pPr>
            <a:r>
              <a:rPr lang="en-US" sz="1800" dirty="0" smtClean="0">
                <a:latin typeface="Verdana" charset="0"/>
              </a:rPr>
              <a:t>Date </a:t>
            </a:r>
            <a:r>
              <a:rPr lang="en-US" sz="1800" dirty="0">
                <a:latin typeface="Verdana" charset="0"/>
              </a:rPr>
              <a:t>of visit.</a:t>
            </a:r>
          </a:p>
          <a:p>
            <a:pPr>
              <a:spcBef>
                <a:spcPct val="20000"/>
              </a:spcBef>
              <a:buClr>
                <a:schemeClr val="tx2"/>
              </a:buClr>
              <a:buSzPct val="75000"/>
              <a:buFont typeface="Wingdings 3" charset="0"/>
              <a:buChar char="p"/>
            </a:pPr>
            <a:r>
              <a:rPr lang="en-US" sz="1800" dirty="0" smtClean="0">
                <a:latin typeface="Verdana" charset="0"/>
              </a:rPr>
              <a:t>Proof </a:t>
            </a:r>
            <a:r>
              <a:rPr lang="en-US" sz="1800" dirty="0">
                <a:latin typeface="Verdana" charset="0"/>
              </a:rPr>
              <a:t>of expenditure i.e. copy of taxi invoice or petty cash receipt signed by recruit</a:t>
            </a:r>
          </a:p>
        </p:txBody>
      </p:sp>
      <p:sp>
        <p:nvSpPr>
          <p:cNvPr id="56324" name="Title 4"/>
          <p:cNvSpPr txBox="1">
            <a:spLocks/>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lnSpc>
                <a:spcPct val="90000"/>
              </a:lnSpc>
            </a:pPr>
            <a:r>
              <a:rPr lang="en-GB" sz="2000">
                <a:solidFill>
                  <a:schemeClr val="tx2"/>
                </a:solidFill>
                <a:latin typeface="Verdana" charset="0"/>
              </a:rPr>
              <a:t>www.tardistrial.org</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txBox="1">
            <a:spLocks noChangeArrowheads="1"/>
          </p:cNvSpPr>
          <p:nvPr/>
        </p:nvSpPr>
        <p:spPr bwMode="auto">
          <a:xfrm>
            <a:off x="609600" y="11430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a:defRPr sz="2400">
                <a:solidFill>
                  <a:schemeClr val="tx1"/>
                </a:solidFill>
                <a:latin typeface="Times" charset="0"/>
                <a:ea typeface="ＭＳ Ｐゴシック" charset="0"/>
                <a:cs typeface="ＭＳ Ｐゴシック" charset="0"/>
              </a:defRPr>
            </a:lvl1pPr>
            <a:lvl2pPr marL="800100" indent="-3429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spcBef>
                <a:spcPct val="20000"/>
              </a:spcBef>
              <a:buClr>
                <a:schemeClr val="folHlink"/>
              </a:buClr>
              <a:buSzPct val="60000"/>
            </a:pPr>
            <a:r>
              <a:rPr lang="en-US">
                <a:latin typeface="Verdana" charset="0"/>
              </a:rPr>
              <a:t>Website: www.tardistrial.org</a:t>
            </a:r>
          </a:p>
          <a:p>
            <a:pPr eaLnBrk="1" hangingPunct="1">
              <a:lnSpc>
                <a:spcPct val="90000"/>
              </a:lnSpc>
              <a:spcBef>
                <a:spcPct val="20000"/>
              </a:spcBef>
              <a:buClr>
                <a:schemeClr val="folHlink"/>
              </a:buClr>
              <a:buSzPct val="60000"/>
              <a:buFont typeface="Wingdings" charset="0"/>
              <a:buChar char="n"/>
            </a:pPr>
            <a:endParaRPr lang="en-US" sz="2000">
              <a:latin typeface="Verdana" charset="0"/>
            </a:endParaRPr>
          </a:p>
          <a:p>
            <a:pPr eaLnBrk="1" hangingPunct="1">
              <a:lnSpc>
                <a:spcPct val="90000"/>
              </a:lnSpc>
              <a:spcBef>
                <a:spcPct val="20000"/>
              </a:spcBef>
              <a:buClr>
                <a:schemeClr val="folHlink"/>
              </a:buClr>
              <a:buSzPct val="60000"/>
            </a:pPr>
            <a:r>
              <a:rPr lang="en-US" sz="2000">
                <a:latin typeface="Verdana" charset="0"/>
              </a:rPr>
              <a:t>Within TARDIS Website at:</a:t>
            </a:r>
          </a:p>
          <a:p>
            <a:pPr lvl="1" eaLnBrk="1" hangingPunct="1">
              <a:lnSpc>
                <a:spcPct val="90000"/>
              </a:lnSpc>
              <a:spcBef>
                <a:spcPct val="20000"/>
              </a:spcBef>
              <a:buClr>
                <a:schemeClr val="folHlink"/>
              </a:buClr>
              <a:buSzPct val="60000"/>
              <a:buFont typeface="Wingdings" charset="0"/>
              <a:buChar char="§"/>
            </a:pPr>
            <a:r>
              <a:rPr lang="en-US" sz="2000">
                <a:solidFill>
                  <a:srgbClr val="FFFF00"/>
                </a:solidFill>
                <a:latin typeface="Verdana" charset="0"/>
                <a:hlinkClick r:id="rId2"/>
              </a:rPr>
              <a:t>http://www.tardistrial.org/jevpybki.htm</a:t>
            </a:r>
            <a:r>
              <a:rPr lang="en-US" sz="2000">
                <a:solidFill>
                  <a:srgbClr val="FFFF00"/>
                </a:solidFill>
                <a:latin typeface="Verdana" charset="0"/>
              </a:rPr>
              <a:t> </a:t>
            </a:r>
          </a:p>
          <a:p>
            <a:pPr lvl="1" eaLnBrk="1" hangingPunct="1">
              <a:lnSpc>
                <a:spcPct val="90000"/>
              </a:lnSpc>
              <a:spcBef>
                <a:spcPct val="20000"/>
              </a:spcBef>
              <a:buClr>
                <a:schemeClr val="hlink"/>
              </a:buClr>
              <a:buSzPct val="55000"/>
              <a:buFont typeface="Wingdings" charset="0"/>
              <a:buChar char="§"/>
            </a:pPr>
            <a:r>
              <a:rPr lang="en-US" sz="2000">
                <a:latin typeface="Verdana" charset="0"/>
              </a:rPr>
              <a:t>Frequently Asked Questions (FAQs)</a:t>
            </a:r>
          </a:p>
          <a:p>
            <a:pPr lvl="1" eaLnBrk="1" hangingPunct="1">
              <a:lnSpc>
                <a:spcPct val="90000"/>
              </a:lnSpc>
              <a:spcBef>
                <a:spcPct val="20000"/>
              </a:spcBef>
              <a:buClr>
                <a:schemeClr val="hlink"/>
              </a:buClr>
              <a:buSzPct val="55000"/>
              <a:buFont typeface="Wingdings" charset="0"/>
              <a:buChar char="§"/>
            </a:pPr>
            <a:r>
              <a:rPr lang="en-US" sz="2000">
                <a:latin typeface="Verdana" charset="0"/>
              </a:rPr>
              <a:t>Demo Website  (demoinv1  nottingham  8888)</a:t>
            </a:r>
          </a:p>
          <a:p>
            <a:pPr lvl="1" eaLnBrk="1" hangingPunct="1">
              <a:lnSpc>
                <a:spcPct val="90000"/>
              </a:lnSpc>
              <a:spcBef>
                <a:spcPct val="20000"/>
              </a:spcBef>
              <a:buClr>
                <a:schemeClr val="hlink"/>
              </a:buClr>
              <a:buSzPct val="55000"/>
              <a:buFont typeface="Wingdings" charset="0"/>
              <a:buChar char="§"/>
            </a:pPr>
            <a:r>
              <a:rPr lang="en-US" sz="2000">
                <a:latin typeface="Verdana" charset="0"/>
              </a:rPr>
              <a:t>Data Entry Forms</a:t>
            </a:r>
          </a:p>
          <a:p>
            <a:pPr lvl="1" eaLnBrk="1" hangingPunct="1">
              <a:lnSpc>
                <a:spcPct val="90000"/>
              </a:lnSpc>
              <a:spcBef>
                <a:spcPct val="20000"/>
              </a:spcBef>
              <a:buClr>
                <a:schemeClr val="hlink"/>
              </a:buClr>
              <a:buSzPct val="55000"/>
              <a:buFont typeface="Wingdings" charset="0"/>
              <a:buChar char="§"/>
            </a:pPr>
            <a:r>
              <a:rPr lang="en-US" sz="2000">
                <a:latin typeface="Verdana" charset="0"/>
              </a:rPr>
              <a:t>Contact list</a:t>
            </a:r>
          </a:p>
          <a:p>
            <a:pPr lvl="1" eaLnBrk="1" hangingPunct="1">
              <a:lnSpc>
                <a:spcPct val="90000"/>
              </a:lnSpc>
              <a:spcBef>
                <a:spcPct val="20000"/>
              </a:spcBef>
              <a:buClr>
                <a:schemeClr val="hlink"/>
              </a:buClr>
              <a:buSzPct val="55000"/>
              <a:buFont typeface="Wingdings" charset="0"/>
              <a:buChar char="§"/>
            </a:pPr>
            <a:r>
              <a:rPr lang="en-US" sz="2000">
                <a:latin typeface="Verdana" charset="0"/>
              </a:rPr>
              <a:t>Working Practice Documents (WPDs)</a:t>
            </a:r>
          </a:p>
          <a:p>
            <a:pPr lvl="1" eaLnBrk="1" hangingPunct="1">
              <a:lnSpc>
                <a:spcPct val="90000"/>
              </a:lnSpc>
              <a:spcBef>
                <a:spcPct val="20000"/>
              </a:spcBef>
              <a:buClr>
                <a:schemeClr val="hlink"/>
              </a:buClr>
              <a:buSzPct val="55000"/>
              <a:buFont typeface="Wingdings" charset="0"/>
              <a:buChar char="§"/>
            </a:pPr>
            <a:r>
              <a:rPr lang="en-US" sz="2000">
                <a:latin typeface="Verdana" charset="0"/>
              </a:rPr>
              <a:t>Sponsor Standard Operating Procedures (SOPs)</a:t>
            </a:r>
          </a:p>
          <a:p>
            <a:pPr lvl="1" eaLnBrk="1" hangingPunct="1">
              <a:lnSpc>
                <a:spcPct val="90000"/>
              </a:lnSpc>
              <a:spcBef>
                <a:spcPct val="20000"/>
              </a:spcBef>
              <a:buClr>
                <a:schemeClr val="hlink"/>
              </a:buClr>
              <a:buSzPct val="55000"/>
              <a:buFont typeface="Wingdings" charset="0"/>
              <a:buChar char="n"/>
            </a:pPr>
            <a:endParaRPr lang="en-US" sz="600">
              <a:latin typeface="Verdana" charset="0"/>
            </a:endParaRPr>
          </a:p>
          <a:p>
            <a:pPr algn="ctr" eaLnBrk="1" hangingPunct="1">
              <a:lnSpc>
                <a:spcPct val="90000"/>
              </a:lnSpc>
              <a:spcBef>
                <a:spcPct val="20000"/>
              </a:spcBef>
              <a:buClr>
                <a:schemeClr val="folHlink"/>
              </a:buClr>
              <a:buSzPct val="60000"/>
            </a:pPr>
            <a:r>
              <a:rPr lang="en-US" b="1">
                <a:latin typeface="Verdana" charset="0"/>
              </a:rPr>
              <a:t>Trials Office:</a:t>
            </a:r>
          </a:p>
          <a:p>
            <a:pPr lvl="1" algn="ctr" eaLnBrk="1" hangingPunct="1">
              <a:lnSpc>
                <a:spcPct val="90000"/>
              </a:lnSpc>
              <a:spcBef>
                <a:spcPct val="20000"/>
              </a:spcBef>
              <a:buClr>
                <a:schemeClr val="folHlink"/>
              </a:buClr>
              <a:buSzPct val="60000"/>
            </a:pPr>
            <a:r>
              <a:rPr lang="en-US">
                <a:latin typeface="Verdana" charset="0"/>
              </a:rPr>
              <a:t>Tel:   0115 823 1770 </a:t>
            </a:r>
            <a:r>
              <a:rPr lang="en-US" sz="2000">
                <a:latin typeface="Verdana" charset="0"/>
              </a:rPr>
              <a:t>(plus answerphone)</a:t>
            </a:r>
          </a:p>
          <a:p>
            <a:pPr algn="ctr" eaLnBrk="1" hangingPunct="1">
              <a:lnSpc>
                <a:spcPct val="90000"/>
              </a:lnSpc>
              <a:spcBef>
                <a:spcPct val="20000"/>
              </a:spcBef>
              <a:buClr>
                <a:schemeClr val="folHlink"/>
              </a:buClr>
              <a:buSzPct val="60000"/>
            </a:pPr>
            <a:endParaRPr lang="en-US" sz="600">
              <a:latin typeface="Verdana" charset="0"/>
            </a:endParaRPr>
          </a:p>
          <a:p>
            <a:pPr lvl="1" eaLnBrk="1" hangingPunct="1">
              <a:lnSpc>
                <a:spcPct val="90000"/>
              </a:lnSpc>
              <a:spcBef>
                <a:spcPct val="20000"/>
              </a:spcBef>
              <a:buClr>
                <a:schemeClr val="folHlink"/>
              </a:buClr>
              <a:buSzPct val="60000"/>
            </a:pPr>
            <a:r>
              <a:rPr lang="en-US">
                <a:latin typeface="Verdana" charset="0"/>
              </a:rPr>
              <a:t>      Fax:  0115 823 1771</a:t>
            </a:r>
          </a:p>
          <a:p>
            <a:pPr lvl="1" eaLnBrk="1" hangingPunct="1">
              <a:spcBef>
                <a:spcPct val="20000"/>
              </a:spcBef>
              <a:buClr>
                <a:schemeClr val="hlink"/>
              </a:buClr>
              <a:buSzPct val="55000"/>
              <a:buFont typeface="Wingdings" charset="0"/>
              <a:buChar char="n"/>
            </a:pPr>
            <a:endParaRPr lang="en-US" sz="2000">
              <a:latin typeface="Arial" charset="0"/>
            </a:endParaRPr>
          </a:p>
          <a:p>
            <a:pPr eaLnBrk="1" hangingPunct="1">
              <a:lnSpc>
                <a:spcPct val="90000"/>
              </a:lnSpc>
              <a:spcBef>
                <a:spcPct val="20000"/>
              </a:spcBef>
              <a:buClr>
                <a:schemeClr val="folHlink"/>
              </a:buClr>
              <a:buSzPct val="60000"/>
              <a:buFont typeface="Wingdings" charset="0"/>
              <a:buChar char="n"/>
            </a:pPr>
            <a:endParaRPr lang="en-US" sz="1800">
              <a:latin typeface="Verdana" charset="0"/>
            </a:endParaRPr>
          </a:p>
        </p:txBody>
      </p:sp>
      <p:sp>
        <p:nvSpPr>
          <p:cNvPr id="57346" name="Rectangle 11"/>
          <p:cNvSpPr txBox="1">
            <a:spLocks noChangeArrowheads="1"/>
          </p:cNvSpPr>
          <p:nvPr/>
        </p:nvSpPr>
        <p:spPr bwMode="auto">
          <a:xfrm>
            <a:off x="304800" y="3048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000">
                <a:solidFill>
                  <a:schemeClr val="tx2"/>
                </a:solidFill>
                <a:latin typeface="Verdana" charset="0"/>
              </a:rPr>
              <a:t>OTHER INFORMATION</a:t>
            </a:r>
            <a:endParaRPr lang="en-US" sz="4400">
              <a:solidFill>
                <a:schemeClr val="tx2"/>
              </a:solidFill>
              <a:latin typeface="Verdana" charset="0"/>
            </a:endParaRPr>
          </a:p>
        </p:txBody>
      </p:sp>
      <p:sp>
        <p:nvSpPr>
          <p:cNvPr id="57347" name="Text Box 5"/>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57348" name="Picture 6" descr="Logo rounded di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438" y="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3"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6"/>
          <p:cNvSpPr>
            <a:spLocks noChangeArrowheads="1"/>
          </p:cNvSpPr>
          <p:nvPr/>
        </p:nvSpPr>
        <p:spPr bwMode="auto">
          <a:xfrm>
            <a:off x="741363" y="2217738"/>
            <a:ext cx="18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ctr"/>
            <a:endParaRPr lang="en-US"/>
          </a:p>
        </p:txBody>
      </p:sp>
      <p:sp>
        <p:nvSpPr>
          <p:cNvPr id="10" name="Title 25"/>
          <p:cNvSpPr txBox="1">
            <a:spLocks/>
          </p:cNvSpPr>
          <p:nvPr/>
        </p:nvSpPr>
        <p:spPr bwMode="auto">
          <a:xfrm>
            <a:off x="228600" y="114300"/>
            <a:ext cx="8667750" cy="8382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7" tIns="44450" rIns="90487" bIns="44450" anchor="ct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GB" sz="3600" smtClean="0">
                <a:solidFill>
                  <a:schemeClr val="tx2"/>
                </a:solidFill>
                <a:latin typeface="Verdana" charset="0"/>
              </a:rPr>
              <a:t>TARDIS: Staff</a:t>
            </a:r>
            <a:endParaRPr lang="en-US" sz="3600" smtClean="0">
              <a:solidFill>
                <a:schemeClr val="tx2"/>
              </a:solidFill>
              <a:latin typeface="Verdana" charset="0"/>
            </a:endParaRPr>
          </a:p>
        </p:txBody>
      </p:sp>
      <p:sp>
        <p:nvSpPr>
          <p:cNvPr id="58374" name="Content Placeholder 27"/>
          <p:cNvSpPr txBox="1">
            <a:spLocks/>
          </p:cNvSpPr>
          <p:nvPr/>
        </p:nvSpPr>
        <p:spPr bwMode="auto">
          <a:xfrm>
            <a:off x="206375" y="1219200"/>
            <a:ext cx="839807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Clr>
                <a:schemeClr val="tx2"/>
              </a:buClr>
              <a:buSzPct val="75000"/>
              <a:buFont typeface="Wingdings 3" charset="0"/>
              <a:buChar char="p"/>
            </a:pPr>
            <a:r>
              <a:rPr lang="en-US" sz="1800" dirty="0">
                <a:latin typeface="Verdana" charset="0"/>
              </a:rPr>
              <a:t>Chief Investigator 	</a:t>
            </a:r>
            <a:r>
              <a:rPr lang="en-US" sz="1800" dirty="0" smtClean="0">
                <a:latin typeface="Verdana" charset="0"/>
              </a:rPr>
              <a:t>	Philip </a:t>
            </a:r>
            <a:r>
              <a:rPr lang="en-US" sz="1800" dirty="0">
                <a:latin typeface="Verdana" charset="0"/>
              </a:rPr>
              <a:t>Bath</a:t>
            </a:r>
          </a:p>
          <a:p>
            <a:pPr>
              <a:spcBef>
                <a:spcPct val="20000"/>
              </a:spcBef>
              <a:buClr>
                <a:schemeClr val="tx2"/>
              </a:buClr>
              <a:buSzPct val="75000"/>
              <a:buFont typeface="Wingdings 3" charset="0"/>
              <a:buChar char="p"/>
            </a:pPr>
            <a:r>
              <a:rPr lang="en-US" sz="1800" dirty="0">
                <a:latin typeface="Verdana" charset="0"/>
              </a:rPr>
              <a:t>Trial Manager		</a:t>
            </a:r>
            <a:r>
              <a:rPr lang="en-US" sz="1800" dirty="0" smtClean="0">
                <a:latin typeface="Verdana" charset="0"/>
              </a:rPr>
              <a:t>Diane </a:t>
            </a:r>
            <a:r>
              <a:rPr lang="en-US" sz="1800" dirty="0" err="1" smtClean="0">
                <a:latin typeface="Verdana" charset="0"/>
              </a:rPr>
              <a:t>Havard</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UK Trial Coordinators	Margaret </a:t>
            </a:r>
            <a:r>
              <a:rPr lang="en-US" sz="1800" dirty="0" smtClean="0">
                <a:latin typeface="Verdana" charset="0"/>
              </a:rPr>
              <a:t>Adrian</a:t>
            </a:r>
            <a:endParaRPr lang="en-US" sz="1800" dirty="0">
              <a:latin typeface="Verdana" charset="0"/>
            </a:endParaRPr>
          </a:p>
          <a:p>
            <a:pPr>
              <a:spcBef>
                <a:spcPct val="20000"/>
              </a:spcBef>
              <a:buClr>
                <a:schemeClr val="tx2"/>
              </a:buClr>
              <a:buSzPct val="75000"/>
            </a:pPr>
            <a:r>
              <a:rPr lang="en-US" sz="1800" dirty="0">
                <a:latin typeface="Verdana" charset="0"/>
              </a:rPr>
              <a:t>                                     </a:t>
            </a:r>
            <a:r>
              <a:rPr lang="en-US" sz="1800" dirty="0" smtClean="0">
                <a:latin typeface="Verdana" charset="0"/>
              </a:rPr>
              <a:t>	Michael Stringer</a:t>
            </a:r>
          </a:p>
          <a:p>
            <a:pPr>
              <a:spcBef>
                <a:spcPct val="20000"/>
              </a:spcBef>
              <a:buClr>
                <a:schemeClr val="tx2"/>
              </a:buClr>
              <a:buSzPct val="75000"/>
            </a:pPr>
            <a:r>
              <a:rPr lang="en-US" sz="1800" dirty="0">
                <a:latin typeface="Verdana" charset="0"/>
              </a:rPr>
              <a:t>	</a:t>
            </a:r>
            <a:r>
              <a:rPr lang="en-US" sz="1800" dirty="0" smtClean="0">
                <a:latin typeface="Verdana" charset="0"/>
              </a:rPr>
              <a:t>				Jamie </a:t>
            </a:r>
            <a:r>
              <a:rPr lang="en-US" sz="1800" dirty="0" err="1" smtClean="0">
                <a:latin typeface="Verdana" charset="0"/>
              </a:rPr>
              <a:t>Longmate</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90 day Follow-up	</a:t>
            </a:r>
            <a:r>
              <a:rPr lang="en-US" sz="1800" dirty="0" smtClean="0">
                <a:latin typeface="Verdana" charset="0"/>
              </a:rPr>
              <a:t>	Joanne Keeling</a:t>
            </a:r>
          </a:p>
          <a:p>
            <a:pPr marL="0" indent="0">
              <a:spcBef>
                <a:spcPct val="20000"/>
              </a:spcBef>
              <a:buClr>
                <a:schemeClr val="tx2"/>
              </a:buClr>
              <a:buSzPct val="75000"/>
            </a:pPr>
            <a:r>
              <a:rPr lang="en-US" sz="1800" dirty="0">
                <a:latin typeface="Verdana" charset="0"/>
              </a:rPr>
              <a:t>	</a:t>
            </a:r>
            <a:r>
              <a:rPr lang="en-US" sz="1800" dirty="0" smtClean="0">
                <a:latin typeface="Verdana" charset="0"/>
              </a:rPr>
              <a:t>			James Kirby</a:t>
            </a:r>
          </a:p>
          <a:p>
            <a:pPr marL="0" indent="0">
              <a:spcBef>
                <a:spcPct val="20000"/>
              </a:spcBef>
              <a:buClr>
                <a:schemeClr val="tx2"/>
              </a:buClr>
              <a:buSzPct val="75000"/>
            </a:pPr>
            <a:r>
              <a:rPr lang="en-US" sz="1800" dirty="0" smtClean="0">
                <a:latin typeface="Verdana" charset="0"/>
              </a:rPr>
              <a:t>				Jenny Smithson</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Medic			</a:t>
            </a:r>
            <a:r>
              <a:rPr lang="en-US" sz="1800" dirty="0" smtClean="0">
                <a:latin typeface="Verdana" charset="0"/>
              </a:rPr>
              <a:t>Jason Appleton</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Outcome/SAE </a:t>
            </a:r>
            <a:r>
              <a:rPr lang="en-US" sz="1800" dirty="0" err="1">
                <a:latin typeface="Verdana" charset="0"/>
              </a:rPr>
              <a:t>adjud</a:t>
            </a:r>
            <a:r>
              <a:rPr lang="en-US" sz="1800" dirty="0">
                <a:latin typeface="Verdana" charset="0"/>
              </a:rPr>
              <a:t>.	</a:t>
            </a:r>
            <a:r>
              <a:rPr lang="en-US" sz="1800" dirty="0" smtClean="0">
                <a:latin typeface="Verdana" charset="0"/>
              </a:rPr>
              <a:t>	Nikola </a:t>
            </a:r>
            <a:r>
              <a:rPr lang="en-US" sz="1800" dirty="0" err="1">
                <a:latin typeface="Verdana" charset="0"/>
              </a:rPr>
              <a:t>Sprigg</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Imaging adjudicator	</a:t>
            </a:r>
            <a:r>
              <a:rPr lang="en-US" sz="1800" dirty="0" smtClean="0">
                <a:latin typeface="Verdana" charset="0"/>
              </a:rPr>
              <a:t>	Rob </a:t>
            </a:r>
            <a:r>
              <a:rPr lang="en-US" sz="1800" dirty="0" err="1">
                <a:latin typeface="Verdana" charset="0"/>
              </a:rPr>
              <a:t>Dineen</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Statistician		</a:t>
            </a:r>
            <a:r>
              <a:rPr lang="en-US" sz="1800" dirty="0" smtClean="0">
                <a:latin typeface="Verdana" charset="0"/>
              </a:rPr>
              <a:t>	Lisa Woodhouse</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Programmer		</a:t>
            </a:r>
            <a:r>
              <a:rPr lang="en-US" sz="1800" dirty="0" smtClean="0">
                <a:latin typeface="Verdana" charset="0"/>
              </a:rPr>
              <a:t>	Richard Dooley</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Data/imaging		Dawn </a:t>
            </a:r>
            <a:r>
              <a:rPr lang="en-US" sz="1800" dirty="0" err="1">
                <a:latin typeface="Verdana" charset="0"/>
              </a:rPr>
              <a:t>Hazle</a:t>
            </a:r>
            <a:endParaRPr lang="en-US" sz="1800" dirty="0">
              <a:latin typeface="Verdana" charset="0"/>
            </a:endParaRPr>
          </a:p>
          <a:p>
            <a:pPr>
              <a:spcBef>
                <a:spcPct val="20000"/>
              </a:spcBef>
              <a:buClr>
                <a:schemeClr val="tx2"/>
              </a:buClr>
              <a:buSzPct val="75000"/>
              <a:buFont typeface="Wingdings 3" charset="0"/>
              <a:buChar char="p"/>
            </a:pPr>
            <a:r>
              <a:rPr lang="en-US" sz="1800" dirty="0">
                <a:latin typeface="Verdana" charset="0"/>
              </a:rPr>
              <a:t>Secretary			Yvonne Smallwood</a:t>
            </a:r>
          </a:p>
          <a:p>
            <a:pPr>
              <a:spcBef>
                <a:spcPct val="20000"/>
              </a:spcBef>
              <a:buClr>
                <a:schemeClr val="tx2"/>
              </a:buClr>
              <a:buSzPct val="75000"/>
              <a:buFont typeface="Wingdings 3" charset="0"/>
              <a:buChar char="p"/>
            </a:pPr>
            <a:r>
              <a:rPr lang="en-US" sz="1800" dirty="0">
                <a:latin typeface="Verdana" charset="0"/>
              </a:rPr>
              <a:t>P-</a:t>
            </a:r>
            <a:r>
              <a:rPr lang="en-US" sz="1800" dirty="0" err="1">
                <a:latin typeface="Verdana" charset="0"/>
              </a:rPr>
              <a:t>selectin</a:t>
            </a:r>
            <a:r>
              <a:rPr lang="en-US" sz="1800" dirty="0">
                <a:latin typeface="Verdana" charset="0"/>
              </a:rPr>
              <a:t> sub-study	</a:t>
            </a:r>
            <a:r>
              <a:rPr lang="en-US" sz="1800" dirty="0" smtClean="0">
                <a:latin typeface="Verdana" charset="0"/>
              </a:rPr>
              <a:t>	Sue </a:t>
            </a:r>
            <a:r>
              <a:rPr lang="en-US" sz="1800" dirty="0">
                <a:latin typeface="Verdana" charset="0"/>
              </a:rPr>
              <a:t>Fox, Jane May</a:t>
            </a:r>
          </a:p>
        </p:txBody>
      </p:sp>
      <p:sp>
        <p:nvSpPr>
          <p:cNvPr id="58375" name="Title 4"/>
          <p:cNvSpPr txBox="1">
            <a:spLocks/>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lnSpc>
                <a:spcPct val="90000"/>
              </a:lnSpc>
            </a:pPr>
            <a:r>
              <a:rPr lang="en-GB" sz="2000">
                <a:solidFill>
                  <a:schemeClr val="tx2"/>
                </a:solidFill>
                <a:latin typeface="Verdana" charset="0"/>
              </a:rPr>
              <a:t>www.tardistrial.org</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38138"/>
            <a:ext cx="7793038" cy="1143000"/>
          </a:xfrm>
        </p:spPr>
        <p:txBody>
          <a:bodyPr/>
          <a:lstStyle/>
          <a:p>
            <a:pPr>
              <a:defRPr/>
            </a:pPr>
            <a:endParaRPr lang="en-US" dirty="0" smtClean="0">
              <a:ea typeface="ＭＳ Ｐゴシック" charset="-128"/>
              <a:cs typeface="ＭＳ Ｐゴシック" charset="-128"/>
            </a:endParaRPr>
          </a:p>
        </p:txBody>
      </p:sp>
      <p:sp>
        <p:nvSpPr>
          <p:cNvPr id="40963" name="Content Placeholder 2"/>
          <p:cNvSpPr>
            <a:spLocks noGrp="1"/>
          </p:cNvSpPr>
          <p:nvPr>
            <p:ph idx="1"/>
          </p:nvPr>
        </p:nvSpPr>
        <p:spPr>
          <a:xfrm>
            <a:off x="533400" y="2057400"/>
            <a:ext cx="8001000" cy="1944688"/>
          </a:xfrm>
        </p:spPr>
        <p:txBody>
          <a:bodyPr/>
          <a:lstStyle/>
          <a:p>
            <a:pPr algn="ctr">
              <a:buFont typeface="Wingdings 3" pitchFamily="-111" charset="2"/>
              <a:buNone/>
              <a:defRPr/>
            </a:pPr>
            <a:r>
              <a:rPr lang="en-US" sz="3200" dirty="0" smtClean="0">
                <a:latin typeface="+mj-lt"/>
                <a:ea typeface="ＭＳ Ｐゴシック" pitchFamily="-111" charset="-128"/>
                <a:cs typeface="ＭＳ Ｐゴシック" pitchFamily="-111" charset="-128"/>
              </a:rPr>
              <a:t>Thank you</a:t>
            </a:r>
          </a:p>
          <a:p>
            <a:pPr algn="ctr">
              <a:buFont typeface="Wingdings 3" pitchFamily="-111" charset="2"/>
              <a:buNone/>
              <a:defRPr/>
            </a:pPr>
            <a:r>
              <a:rPr lang="en-US" sz="3200" dirty="0" smtClean="0">
                <a:latin typeface="+mj-lt"/>
                <a:ea typeface="ＭＳ Ｐゴシック" pitchFamily="-111" charset="-128"/>
                <a:cs typeface="ＭＳ Ｐゴシック" pitchFamily="-111" charset="-128"/>
              </a:rPr>
              <a:t>Any further questions?</a:t>
            </a:r>
          </a:p>
        </p:txBody>
      </p:sp>
      <p:sp>
        <p:nvSpPr>
          <p:cNvPr id="59395"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59396" name="Picture 10"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ChangeArrowheads="1"/>
          </p:cNvSpPr>
          <p:nvPr/>
        </p:nvSpPr>
        <p:spPr bwMode="auto">
          <a:xfrm>
            <a:off x="387350" y="1628775"/>
            <a:ext cx="83708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r>
              <a:rPr lang="en-GB" sz="2000" dirty="0">
                <a:latin typeface="Verdana" charset="0"/>
              </a:rPr>
              <a:t>Dose: Loading dose 150-</a:t>
            </a:r>
            <a:r>
              <a:rPr lang="en-GB" sz="2000" i="1" dirty="0">
                <a:latin typeface="Verdana" charset="0"/>
              </a:rPr>
              <a:t>300mg</a:t>
            </a:r>
            <a:r>
              <a:rPr lang="en-GB" sz="2000" dirty="0">
                <a:latin typeface="Verdana" charset="0"/>
              </a:rPr>
              <a:t> on day of </a:t>
            </a:r>
            <a:r>
              <a:rPr lang="en-GB" sz="2000" dirty="0" smtClean="0">
                <a:latin typeface="Verdana" charset="0"/>
              </a:rPr>
              <a:t>randomisation </a:t>
            </a:r>
            <a:r>
              <a:rPr lang="en-GB" sz="2000" dirty="0">
                <a:latin typeface="Verdana" charset="0"/>
              </a:rPr>
              <a:t>(Day 0), then 50-100 mg per day from Day 1 for 28/30 days </a:t>
            </a:r>
          </a:p>
          <a:p>
            <a:endParaRPr lang="en-GB" sz="2000" dirty="0">
              <a:latin typeface="Verdana" charset="0"/>
            </a:endParaRPr>
          </a:p>
          <a:p>
            <a:pPr marL="742950" lvl="1" indent="-285750">
              <a:buFont typeface="Arial" charset="0"/>
              <a:buChar char="•"/>
            </a:pPr>
            <a:r>
              <a:rPr lang="en-US" sz="1800" i="1" dirty="0">
                <a:latin typeface="Verdana" charset="0"/>
              </a:rPr>
              <a:t>If recruit already taken 75mg the same morning, then give loading dose of 225mg, if already given 300mg then no need to give again the same day.</a:t>
            </a:r>
            <a:r>
              <a:rPr lang="en-US" sz="1800" dirty="0">
                <a:latin typeface="Verdana" charset="0"/>
              </a:rPr>
              <a:t> </a:t>
            </a:r>
          </a:p>
          <a:p>
            <a:pPr marL="742950" lvl="1" indent="-285750">
              <a:buFont typeface="Arial" charset="0"/>
              <a:buChar char="•"/>
            </a:pPr>
            <a:r>
              <a:rPr lang="en-US" sz="1800" i="1" dirty="0">
                <a:latin typeface="Verdana" charset="0"/>
              </a:rPr>
              <a:t>Aspirin may be given in combination with </a:t>
            </a:r>
            <a:r>
              <a:rPr lang="en-US" sz="1800" i="1" dirty="0" err="1">
                <a:latin typeface="Verdana" charset="0"/>
              </a:rPr>
              <a:t>dipyridamole</a:t>
            </a:r>
            <a:r>
              <a:rPr lang="en-US" sz="1800" i="1" dirty="0">
                <a:latin typeface="Verdana" charset="0"/>
              </a:rPr>
              <a:t> as Asasantin</a:t>
            </a:r>
          </a:p>
          <a:p>
            <a:pPr marL="742950" lvl="1" indent="-285750">
              <a:buFont typeface="Wingdings" charset="0"/>
              <a:buChar char="§"/>
            </a:pPr>
            <a:endParaRPr lang="en-GB" sz="1800" dirty="0">
              <a:latin typeface="Verdana" charset="0"/>
            </a:endParaRPr>
          </a:p>
          <a:p>
            <a:pPr marL="742950" lvl="1" indent="-285750"/>
            <a:r>
              <a:rPr lang="en-GB" sz="1800" dirty="0">
                <a:latin typeface="Verdana" charset="0"/>
              </a:rPr>
              <a:t>Route: </a:t>
            </a:r>
          </a:p>
          <a:p>
            <a:pPr marL="742950" lvl="1" indent="-285750">
              <a:buFont typeface="Arial" charset="0"/>
              <a:buChar char="•"/>
            </a:pPr>
            <a:r>
              <a:rPr lang="en-GB" sz="1800" dirty="0">
                <a:latin typeface="Verdana" charset="0"/>
              </a:rPr>
              <a:t>Enteral (including via nasogastric tube – dispersible or crushed tablets can be used). </a:t>
            </a:r>
          </a:p>
          <a:p>
            <a:pPr marL="742950" lvl="1" indent="-285750">
              <a:buFont typeface="Arial" charset="0"/>
              <a:buChar char="•"/>
            </a:pPr>
            <a:r>
              <a:rPr lang="en-GB" sz="1800" dirty="0">
                <a:latin typeface="Verdana" charset="0"/>
              </a:rPr>
              <a:t>Rectal: 150mg suppository alternate days can be used as an alternative if necessary</a:t>
            </a:r>
          </a:p>
          <a:p>
            <a:pPr marL="742950" lvl="1" indent="-285750"/>
            <a:endParaRPr lang="en-GB" sz="1800" dirty="0">
              <a:latin typeface="Verdana" charset="0"/>
            </a:endParaRPr>
          </a:p>
          <a:p>
            <a:pPr marL="742950" lvl="1" indent="-285750"/>
            <a:r>
              <a:rPr lang="en-US" sz="1800" b="1" dirty="0">
                <a:solidFill>
                  <a:srgbClr val="FF0000"/>
                </a:solidFill>
                <a:latin typeface="Verdana" charset="0"/>
              </a:rPr>
              <a:t>A protocol violation will occur if 300mg aspirin is continued beyond the loading dose.</a:t>
            </a:r>
          </a:p>
          <a:p>
            <a:pPr marL="742950" lvl="1" indent="-285750" eaLnBrk="1" hangingPunct="1">
              <a:spcBef>
                <a:spcPct val="20000"/>
              </a:spcBef>
              <a:buClr>
                <a:schemeClr val="hlink"/>
              </a:buClr>
              <a:buSzPct val="55000"/>
              <a:buFont typeface="Wingdings" charset="0"/>
              <a:buChar char="§"/>
            </a:pPr>
            <a:endParaRPr lang="en-GB" sz="1800" dirty="0">
              <a:solidFill>
                <a:srgbClr val="FF0000"/>
              </a:solidFill>
              <a:latin typeface="Verdana" charset="0"/>
            </a:endParaRPr>
          </a:p>
          <a:p>
            <a:pPr marL="742950" lvl="1" indent="-285750" eaLnBrk="1" hangingPunct="1">
              <a:spcBef>
                <a:spcPct val="20000"/>
              </a:spcBef>
              <a:buClr>
                <a:schemeClr val="hlink"/>
              </a:buClr>
              <a:buSzPct val="55000"/>
              <a:buFont typeface="Wingdings" charset="0"/>
              <a:buChar char="n"/>
            </a:pPr>
            <a:endParaRPr lang="en-GB" sz="1000" dirty="0">
              <a:latin typeface="Arial" charset="0"/>
            </a:endParaRPr>
          </a:p>
        </p:txBody>
      </p:sp>
      <p:sp>
        <p:nvSpPr>
          <p:cNvPr id="10242" name="Text Box 1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0243" name="Picture 1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800" y="476250"/>
            <a:ext cx="8458200" cy="792163"/>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eaLnBrk="1" hangingPunct="1">
              <a:defRPr/>
            </a:pPr>
            <a:endParaRPr lang="en-US" sz="3600">
              <a:solidFill>
                <a:schemeClr val="tx2"/>
              </a:solidFill>
              <a:latin typeface="Verdana" charset="0"/>
            </a:endParaRPr>
          </a:p>
          <a:p>
            <a:pPr algn="ctr" eaLnBrk="1" hangingPunct="1">
              <a:defRPr/>
            </a:pPr>
            <a:r>
              <a:rPr lang="en-US" sz="3600">
                <a:solidFill>
                  <a:schemeClr val="tx2"/>
                </a:solidFill>
                <a:latin typeface="Verdana" charset="0"/>
              </a:rPr>
              <a:t>TARDIS IMPs – Aspirin</a:t>
            </a:r>
            <a:endParaRPr lang="en-US" sz="3200">
              <a:solidFill>
                <a:schemeClr val="tx2"/>
              </a:solidFill>
              <a:latin typeface="Verdana" charset="0"/>
            </a:endParaRPr>
          </a:p>
          <a:p>
            <a:pPr eaLnBrk="1" hangingPunct="1">
              <a:defRPr/>
            </a:pPr>
            <a:endParaRPr lang="en-US" sz="3000">
              <a:solidFill>
                <a:schemeClr val="tx2"/>
              </a:solidFill>
              <a:latin typeface="Verdana" charset="0"/>
            </a:endParaRPr>
          </a:p>
        </p:txBody>
      </p:sp>
      <p:sp>
        <p:nvSpPr>
          <p:cNvPr id="10245" name="TextBox 1"/>
          <p:cNvSpPr txBox="1">
            <a:spLocks noChangeArrowheads="1"/>
          </p:cNvSpPr>
          <p:nvPr/>
        </p:nvSpPr>
        <p:spPr bwMode="auto">
          <a:xfrm>
            <a:off x="965200" y="6197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ChangeArrowheads="1"/>
          </p:cNvSpPr>
          <p:nvPr/>
        </p:nvSpPr>
        <p:spPr bwMode="auto">
          <a:xfrm>
            <a:off x="387350" y="1628775"/>
            <a:ext cx="83708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r>
              <a:rPr lang="en-GB" sz="2000" dirty="0">
                <a:latin typeface="Verdana" charset="0"/>
              </a:rPr>
              <a:t>Dose:</a:t>
            </a:r>
            <a:r>
              <a:rPr lang="en-GB" sz="2000" i="1" dirty="0">
                <a:latin typeface="Verdana" charset="0"/>
              </a:rPr>
              <a:t> </a:t>
            </a:r>
            <a:r>
              <a:rPr lang="en-GB" sz="2000" dirty="0">
                <a:latin typeface="Verdana" charset="0"/>
              </a:rPr>
              <a:t>225mg to 450 mg daily, including 200mg modified release (MR) twice daily for 28/30 days </a:t>
            </a:r>
          </a:p>
          <a:p>
            <a:endParaRPr lang="en-GB" sz="2000" dirty="0">
              <a:latin typeface="Verdana" charset="0"/>
            </a:endParaRPr>
          </a:p>
          <a:p>
            <a:pPr marL="742950" lvl="1" indent="-285750">
              <a:buFont typeface="Arial" charset="0"/>
              <a:buChar char="•"/>
            </a:pPr>
            <a:r>
              <a:rPr lang="en-GB" sz="1800" i="1" dirty="0">
                <a:latin typeface="Verdana" charset="0"/>
              </a:rPr>
              <a:t>commences the day of </a:t>
            </a:r>
            <a:r>
              <a:rPr lang="en-GB" sz="1800" i="1" dirty="0" smtClean="0">
                <a:latin typeface="Verdana" charset="0"/>
              </a:rPr>
              <a:t>randomisation </a:t>
            </a:r>
            <a:r>
              <a:rPr lang="en-GB" sz="1800" i="1" dirty="0">
                <a:latin typeface="Verdana" charset="0"/>
              </a:rPr>
              <a:t>– if </a:t>
            </a:r>
            <a:r>
              <a:rPr lang="en-GB" sz="1800" i="1" dirty="0" smtClean="0">
                <a:latin typeface="Verdana" charset="0"/>
              </a:rPr>
              <a:t>randomised </a:t>
            </a:r>
            <a:r>
              <a:rPr lang="en-GB" sz="1800" i="1" dirty="0">
                <a:latin typeface="Verdana" charset="0"/>
              </a:rPr>
              <a:t>in the afternoon, recruit only takes one dose that day and starts twice a day on Day 1</a:t>
            </a:r>
          </a:p>
          <a:p>
            <a:pPr marL="742950" lvl="1" indent="-285750">
              <a:buFont typeface="Arial" charset="0"/>
              <a:buChar char="•"/>
            </a:pPr>
            <a:r>
              <a:rPr lang="en-GB" sz="1800" i="1" dirty="0">
                <a:latin typeface="Verdana" charset="0"/>
              </a:rPr>
              <a:t>Fixed combinations of A and D may be used</a:t>
            </a:r>
          </a:p>
          <a:p>
            <a:pPr marL="742950" lvl="1" indent="-285750" eaLnBrk="1" hangingPunct="1">
              <a:spcBef>
                <a:spcPct val="20000"/>
              </a:spcBef>
              <a:buClr>
                <a:schemeClr val="hlink"/>
              </a:buClr>
              <a:buSzPct val="55000"/>
            </a:pPr>
            <a:r>
              <a:rPr lang="en-GB" sz="1800" i="1" dirty="0">
                <a:latin typeface="Verdana" charset="0"/>
              </a:rPr>
              <a:t>e.g. Asasantin Retard (aspirin 25mg, </a:t>
            </a:r>
            <a:r>
              <a:rPr lang="en-GB" sz="1800" i="1" dirty="0" err="1">
                <a:latin typeface="Verdana" charset="0"/>
              </a:rPr>
              <a:t>dipyridamole</a:t>
            </a:r>
            <a:r>
              <a:rPr lang="en-GB" sz="1800" i="1" dirty="0">
                <a:latin typeface="Verdana" charset="0"/>
              </a:rPr>
              <a:t> 200mg MR </a:t>
            </a:r>
            <a:r>
              <a:rPr lang="en-GB" sz="1800" i="1" dirty="0" err="1">
                <a:latin typeface="Verdana" charset="0"/>
              </a:rPr>
              <a:t>bd</a:t>
            </a:r>
            <a:r>
              <a:rPr lang="en-GB" sz="1800" i="1" dirty="0">
                <a:latin typeface="Verdana" charset="0"/>
              </a:rPr>
              <a:t>)</a:t>
            </a:r>
          </a:p>
          <a:p>
            <a:pPr marL="742950" lvl="1" indent="-285750">
              <a:buFont typeface="Wingdings" charset="0"/>
              <a:buChar char="§"/>
            </a:pPr>
            <a:endParaRPr lang="en-GB" sz="1800" dirty="0">
              <a:latin typeface="Verdana" charset="0"/>
            </a:endParaRPr>
          </a:p>
          <a:p>
            <a:pPr marL="742950" lvl="1" indent="-285750"/>
            <a:r>
              <a:rPr lang="en-GB" sz="1800" dirty="0">
                <a:latin typeface="Verdana" charset="0"/>
              </a:rPr>
              <a:t>Route: </a:t>
            </a:r>
          </a:p>
          <a:p>
            <a:pPr marL="742950" lvl="1" indent="-285750">
              <a:buFont typeface="Arial" charset="0"/>
              <a:buChar char="•"/>
            </a:pPr>
            <a:r>
              <a:rPr lang="en-US" sz="1800" dirty="0">
                <a:latin typeface="Verdana" charset="0"/>
              </a:rPr>
              <a:t>Enteral (including via nasogastric tube). </a:t>
            </a:r>
            <a:r>
              <a:rPr lang="en-US" sz="1800" dirty="0" err="1">
                <a:latin typeface="Verdana" charset="0"/>
              </a:rPr>
              <a:t>Dysphagic</a:t>
            </a:r>
            <a:r>
              <a:rPr lang="en-US" sz="1800" dirty="0">
                <a:latin typeface="Verdana" charset="0"/>
              </a:rPr>
              <a:t> patients with</a:t>
            </a:r>
          </a:p>
          <a:p>
            <a:pPr marL="742950" lvl="1" indent="-285750">
              <a:buFont typeface="Arial" charset="0"/>
              <a:buChar char="•"/>
            </a:pPr>
            <a:r>
              <a:rPr lang="en-US" sz="1800" dirty="0">
                <a:latin typeface="Verdana" charset="0"/>
              </a:rPr>
              <a:t>enteral access will take </a:t>
            </a:r>
            <a:r>
              <a:rPr lang="en-US" sz="1800" dirty="0" err="1">
                <a:latin typeface="Verdana" charset="0"/>
              </a:rPr>
              <a:t>dipyridamole</a:t>
            </a:r>
            <a:r>
              <a:rPr lang="en-US" sz="1800" dirty="0">
                <a:latin typeface="Verdana" charset="0"/>
              </a:rPr>
              <a:t> suspension, dispersed capsules or crushed </a:t>
            </a:r>
            <a:r>
              <a:rPr lang="en-US" sz="1800" dirty="0" err="1">
                <a:latin typeface="Verdana" charset="0"/>
              </a:rPr>
              <a:t>dipyridamole</a:t>
            </a:r>
            <a:r>
              <a:rPr lang="en-US" sz="1800" dirty="0">
                <a:latin typeface="Verdana" charset="0"/>
              </a:rPr>
              <a:t> tablets 100mg four times daily.</a:t>
            </a:r>
            <a:endParaRPr lang="en-GB" sz="1800" dirty="0">
              <a:solidFill>
                <a:srgbClr val="FF0000"/>
              </a:solidFill>
              <a:latin typeface="Verdana" charset="0"/>
            </a:endParaRPr>
          </a:p>
          <a:p>
            <a:pPr marL="1257300" lvl="2" indent="-342900" eaLnBrk="1" hangingPunct="1">
              <a:spcBef>
                <a:spcPct val="20000"/>
              </a:spcBef>
              <a:buClr>
                <a:schemeClr val="hlink"/>
              </a:buClr>
              <a:buSzPct val="55000"/>
              <a:buFont typeface="Arial" charset="0"/>
              <a:buChar char="•"/>
            </a:pPr>
            <a:endParaRPr lang="en-GB" sz="1800" dirty="0">
              <a:latin typeface="Verdana" charset="0"/>
            </a:endParaRPr>
          </a:p>
        </p:txBody>
      </p:sp>
      <p:sp>
        <p:nvSpPr>
          <p:cNvPr id="11266" name="Text Box 1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1267" name="Picture 1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800" y="476250"/>
            <a:ext cx="8458200" cy="792163"/>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eaLnBrk="1" hangingPunct="1">
              <a:defRPr/>
            </a:pPr>
            <a:endParaRPr lang="en-US" sz="3600">
              <a:solidFill>
                <a:schemeClr val="tx2"/>
              </a:solidFill>
              <a:latin typeface="Verdana" charset="0"/>
            </a:endParaRPr>
          </a:p>
          <a:p>
            <a:pPr algn="ctr" eaLnBrk="1" hangingPunct="1">
              <a:defRPr/>
            </a:pPr>
            <a:r>
              <a:rPr lang="en-US" sz="3600">
                <a:solidFill>
                  <a:schemeClr val="tx2"/>
                </a:solidFill>
                <a:latin typeface="Verdana" charset="0"/>
              </a:rPr>
              <a:t>TARDIS IMPs – Dipyridamole</a:t>
            </a:r>
            <a:endParaRPr lang="en-US" sz="3200">
              <a:solidFill>
                <a:schemeClr val="tx2"/>
              </a:solidFill>
              <a:latin typeface="Verdana" charset="0"/>
            </a:endParaRPr>
          </a:p>
          <a:p>
            <a:pPr algn="ctr" eaLnBrk="1" hangingPunct="1">
              <a:defRPr/>
            </a:pPr>
            <a:endParaRPr lang="en-US" sz="3000">
              <a:solidFill>
                <a:schemeClr val="tx2"/>
              </a:solidFill>
              <a:latin typeface="Verdana" charset="0"/>
            </a:endParaRPr>
          </a:p>
        </p:txBody>
      </p:sp>
      <p:sp>
        <p:nvSpPr>
          <p:cNvPr id="11269" name="TextBox 1"/>
          <p:cNvSpPr txBox="1">
            <a:spLocks noChangeArrowheads="1"/>
          </p:cNvSpPr>
          <p:nvPr/>
        </p:nvSpPr>
        <p:spPr bwMode="auto">
          <a:xfrm>
            <a:off x="965200" y="6197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ChangeArrowheads="1"/>
          </p:cNvSpPr>
          <p:nvPr/>
        </p:nvSpPr>
        <p:spPr bwMode="auto">
          <a:xfrm>
            <a:off x="387350" y="1628775"/>
            <a:ext cx="83708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r>
              <a:rPr lang="en-US" sz="1800">
                <a:latin typeface="Verdana" charset="0"/>
              </a:rPr>
              <a:t>Patients with a headache from dipyridamole will have the dose weaned up from daily MR 200mg or standard release 50 mg once daily to MR 200mg twice daily</a:t>
            </a:r>
            <a:endParaRPr lang="en-US" sz="1800" i="1">
              <a:latin typeface="Verdana" charset="0"/>
            </a:endParaRPr>
          </a:p>
          <a:p>
            <a:endParaRPr lang="en-US" sz="1800" i="1">
              <a:latin typeface="Verdana" charset="0"/>
            </a:endParaRPr>
          </a:p>
          <a:p>
            <a:pPr algn="ctr"/>
            <a:r>
              <a:rPr lang="en-GB" sz="1800">
                <a:latin typeface="Verdana" charset="0"/>
              </a:rPr>
              <a:t>PLEASE DO NOT STOP THIS DRUG IMMEDIATELY </a:t>
            </a:r>
          </a:p>
          <a:p>
            <a:pPr algn="ctr"/>
            <a:r>
              <a:rPr lang="en-GB" sz="1800">
                <a:latin typeface="Verdana" charset="0"/>
              </a:rPr>
              <a:t>without trying other options:</a:t>
            </a:r>
          </a:p>
          <a:p>
            <a:pPr algn="ctr"/>
            <a:endParaRPr lang="en-GB" sz="1800">
              <a:latin typeface="Verdana" charset="0"/>
            </a:endParaRPr>
          </a:p>
          <a:p>
            <a:pPr marL="742950" lvl="1" indent="-285750">
              <a:buFont typeface="Arial" charset="0"/>
              <a:buChar char="•"/>
            </a:pPr>
            <a:r>
              <a:rPr lang="en-GB" sz="1800" i="1">
                <a:latin typeface="Verdana" charset="0"/>
              </a:rPr>
              <a:t>The dose could be dropped to daily MR 200mg, or standard release 75mg od and then slowly increased to MR 200mg bd, OR  a dose tolerated by the recruit</a:t>
            </a:r>
          </a:p>
          <a:p>
            <a:pPr marL="742950" lvl="1" indent="-285750">
              <a:buFont typeface="Arial" charset="0"/>
              <a:buChar char="•"/>
            </a:pPr>
            <a:r>
              <a:rPr lang="en-GB" sz="1800" i="1">
                <a:latin typeface="Verdana" charset="0"/>
              </a:rPr>
              <a:t>If it is already known at the recruitment stage that this patient cannot take dipyridamole due to side effects then they are ineligible.</a:t>
            </a:r>
          </a:p>
          <a:p>
            <a:pPr marL="742950" lvl="1" indent="-285750" eaLnBrk="1" hangingPunct="1">
              <a:spcBef>
                <a:spcPct val="20000"/>
              </a:spcBef>
              <a:buClr>
                <a:schemeClr val="folHlink"/>
              </a:buClr>
              <a:buSzPct val="60000"/>
              <a:buFont typeface="Wingdings" charset="0"/>
              <a:buChar char="n"/>
            </a:pPr>
            <a:endParaRPr lang="en-GB" sz="1800">
              <a:solidFill>
                <a:srgbClr val="FF0000"/>
              </a:solidFill>
              <a:latin typeface="Verdana" charset="0"/>
            </a:endParaRPr>
          </a:p>
          <a:p>
            <a:pPr marL="742950" lvl="1" indent="-285750"/>
            <a:endParaRPr lang="en-GB" sz="1800" i="1">
              <a:latin typeface="Verdana" charset="0"/>
            </a:endParaRPr>
          </a:p>
          <a:p>
            <a:pPr marL="1257300" lvl="2" indent="-342900" eaLnBrk="1" hangingPunct="1">
              <a:spcBef>
                <a:spcPct val="20000"/>
              </a:spcBef>
              <a:buClr>
                <a:schemeClr val="hlink"/>
              </a:buClr>
              <a:buSzPct val="55000"/>
              <a:buFont typeface="Wingdings" charset="0"/>
              <a:buChar char="n"/>
            </a:pPr>
            <a:endParaRPr lang="en-GB" sz="1800">
              <a:latin typeface="Verdana" charset="0"/>
            </a:endParaRPr>
          </a:p>
        </p:txBody>
      </p:sp>
      <p:sp>
        <p:nvSpPr>
          <p:cNvPr id="12290" name="Text Box 1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2291" name="Picture 1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800" y="476250"/>
            <a:ext cx="8458200" cy="792163"/>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eaLnBrk="1" hangingPunct="1">
              <a:defRPr/>
            </a:pPr>
            <a:endParaRPr lang="en-US" sz="3600">
              <a:solidFill>
                <a:schemeClr val="tx2"/>
              </a:solidFill>
              <a:latin typeface="Verdana" charset="0"/>
            </a:endParaRPr>
          </a:p>
          <a:p>
            <a:pPr algn="ctr" eaLnBrk="1" hangingPunct="1">
              <a:defRPr/>
            </a:pPr>
            <a:r>
              <a:rPr lang="en-US" sz="3600">
                <a:solidFill>
                  <a:schemeClr val="tx2"/>
                </a:solidFill>
                <a:latin typeface="Verdana" charset="0"/>
              </a:rPr>
              <a:t>TARDIS IMPs – Dipyridamole</a:t>
            </a:r>
            <a:endParaRPr lang="en-US" sz="3200">
              <a:solidFill>
                <a:schemeClr val="tx2"/>
              </a:solidFill>
              <a:latin typeface="Verdana" charset="0"/>
            </a:endParaRPr>
          </a:p>
          <a:p>
            <a:pPr eaLnBrk="1" hangingPunct="1">
              <a:defRPr/>
            </a:pPr>
            <a:endParaRPr lang="en-US" sz="3000">
              <a:solidFill>
                <a:schemeClr val="tx2"/>
              </a:solidFill>
              <a:latin typeface="Verdana" charset="0"/>
            </a:endParaRPr>
          </a:p>
        </p:txBody>
      </p:sp>
      <p:sp>
        <p:nvSpPr>
          <p:cNvPr id="12293" name="TextBox 1"/>
          <p:cNvSpPr txBox="1">
            <a:spLocks noChangeArrowheads="1"/>
          </p:cNvSpPr>
          <p:nvPr/>
        </p:nvSpPr>
        <p:spPr bwMode="auto">
          <a:xfrm>
            <a:off x="965200" y="6197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87350" y="1628775"/>
            <a:ext cx="83708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spcBef>
                <a:spcPct val="20000"/>
              </a:spcBef>
              <a:buClr>
                <a:schemeClr val="folHlink"/>
              </a:buClr>
              <a:buSzPct val="60000"/>
            </a:pPr>
            <a:r>
              <a:rPr lang="en-GB" sz="2000" dirty="0">
                <a:latin typeface="Verdana" charset="0"/>
              </a:rPr>
              <a:t>Dose: Loading</a:t>
            </a:r>
            <a:r>
              <a:rPr lang="en-GB" sz="2000" i="1" dirty="0">
                <a:latin typeface="Verdana" charset="0"/>
              </a:rPr>
              <a:t> </a:t>
            </a:r>
            <a:r>
              <a:rPr lang="en-GB" sz="2000" dirty="0">
                <a:latin typeface="Verdana" charset="0"/>
              </a:rPr>
              <a:t>dose</a:t>
            </a:r>
            <a:r>
              <a:rPr lang="en-GB" sz="2000" i="1" dirty="0">
                <a:latin typeface="Verdana" charset="0"/>
              </a:rPr>
              <a:t> </a:t>
            </a:r>
            <a:r>
              <a:rPr lang="en-GB" sz="2000" dirty="0">
                <a:latin typeface="Verdana" charset="0"/>
              </a:rPr>
              <a:t>300mg (4 x 75mg) on </a:t>
            </a:r>
            <a:r>
              <a:rPr lang="en-GB" sz="2000" dirty="0">
                <a:solidFill>
                  <a:srgbClr val="FFFFFF"/>
                </a:solidFill>
                <a:latin typeface="Verdana" charset="0"/>
              </a:rPr>
              <a:t>day</a:t>
            </a:r>
            <a:r>
              <a:rPr lang="en-GB" sz="2000" dirty="0">
                <a:latin typeface="Verdana" charset="0"/>
              </a:rPr>
              <a:t> of </a:t>
            </a:r>
            <a:r>
              <a:rPr lang="en-GB" sz="2000" dirty="0" smtClean="0">
                <a:latin typeface="Verdana" charset="0"/>
              </a:rPr>
              <a:t>randomisation </a:t>
            </a:r>
            <a:r>
              <a:rPr lang="en-GB" sz="2000" dirty="0">
                <a:latin typeface="Verdana" charset="0"/>
              </a:rPr>
              <a:t>(Day 0), then 75mg od for 28/30 days</a:t>
            </a:r>
          </a:p>
          <a:p>
            <a:pPr eaLnBrk="1" hangingPunct="1">
              <a:spcBef>
                <a:spcPct val="20000"/>
              </a:spcBef>
              <a:buClr>
                <a:schemeClr val="folHlink"/>
              </a:buClr>
              <a:buSzPct val="60000"/>
            </a:pPr>
            <a:endParaRPr lang="en-GB" sz="2000" i="1" dirty="0">
              <a:latin typeface="Verdana" charset="0"/>
            </a:endParaRPr>
          </a:p>
          <a:p>
            <a:pPr marL="742950" lvl="1" indent="-285750" eaLnBrk="1" hangingPunct="1">
              <a:spcBef>
                <a:spcPct val="20000"/>
              </a:spcBef>
              <a:buClr>
                <a:schemeClr val="folHlink"/>
              </a:buClr>
              <a:buSzPct val="60000"/>
              <a:buFont typeface="Wingdings" charset="0"/>
              <a:buChar char="§"/>
            </a:pPr>
            <a:r>
              <a:rPr lang="en-US" sz="1800" i="1" dirty="0">
                <a:solidFill>
                  <a:srgbClr val="FFFFFF"/>
                </a:solidFill>
                <a:latin typeface="Verdana" charset="0"/>
              </a:rPr>
              <a:t>If recruit already taken 75mg the same morning, then give loading dose of 225mg, if already given 300mg then no need to give again the same day.</a:t>
            </a:r>
            <a:r>
              <a:rPr lang="en-US" sz="1800" dirty="0">
                <a:solidFill>
                  <a:srgbClr val="FFFFFF"/>
                </a:solidFill>
                <a:latin typeface="Verdana" charset="0"/>
              </a:rPr>
              <a:t> </a:t>
            </a:r>
          </a:p>
          <a:p>
            <a:pPr eaLnBrk="1" hangingPunct="1">
              <a:spcBef>
                <a:spcPct val="20000"/>
              </a:spcBef>
              <a:buClr>
                <a:schemeClr val="folHlink"/>
              </a:buClr>
              <a:buSzPct val="60000"/>
              <a:buFont typeface="Wingdings" charset="0"/>
              <a:buChar char="§"/>
            </a:pPr>
            <a:endParaRPr lang="en-US" sz="1800" dirty="0">
              <a:solidFill>
                <a:srgbClr val="FFFFFF"/>
              </a:solidFill>
              <a:latin typeface="Verdana" charset="0"/>
            </a:endParaRPr>
          </a:p>
          <a:p>
            <a:pPr marL="742950" lvl="1" indent="-285750" eaLnBrk="1" hangingPunct="1">
              <a:spcBef>
                <a:spcPct val="20000"/>
              </a:spcBef>
              <a:buClr>
                <a:schemeClr val="folHlink"/>
              </a:buClr>
              <a:buSzPct val="60000"/>
            </a:pPr>
            <a:r>
              <a:rPr lang="en-GB" sz="1800" dirty="0">
                <a:solidFill>
                  <a:srgbClr val="FFFFFF"/>
                </a:solidFill>
                <a:latin typeface="Verdana" charset="0"/>
              </a:rPr>
              <a:t>Route:</a:t>
            </a:r>
          </a:p>
          <a:p>
            <a:pPr marL="742950" lvl="1" indent="-285750" eaLnBrk="1" hangingPunct="1">
              <a:spcBef>
                <a:spcPct val="20000"/>
              </a:spcBef>
              <a:buClr>
                <a:schemeClr val="folHlink"/>
              </a:buClr>
              <a:buSzPct val="60000"/>
              <a:buFont typeface="Wingdings" charset="0"/>
              <a:buChar char="§"/>
            </a:pPr>
            <a:r>
              <a:rPr lang="en-GB" sz="1800" dirty="0">
                <a:solidFill>
                  <a:srgbClr val="FFFFFF"/>
                </a:solidFill>
                <a:latin typeface="Verdana" charset="0"/>
              </a:rPr>
              <a:t>Enteral (including via nasogastric tube – crushed tablets can be used)</a:t>
            </a:r>
          </a:p>
          <a:p>
            <a:pPr marL="742950" lvl="1" indent="-285750" eaLnBrk="1" hangingPunct="1">
              <a:spcBef>
                <a:spcPct val="20000"/>
              </a:spcBef>
              <a:buClr>
                <a:schemeClr val="folHlink"/>
              </a:buClr>
              <a:buSzPct val="60000"/>
              <a:buFont typeface="Wingdings" charset="0"/>
              <a:buChar char="§"/>
            </a:pPr>
            <a:r>
              <a:rPr lang="en-GB" sz="1800" dirty="0">
                <a:solidFill>
                  <a:srgbClr val="FFFFFF"/>
                </a:solidFill>
                <a:latin typeface="Verdana" charset="0"/>
              </a:rPr>
              <a:t>Since </a:t>
            </a:r>
            <a:r>
              <a:rPr lang="en-GB" sz="1800" dirty="0" err="1">
                <a:solidFill>
                  <a:srgbClr val="FFFFFF"/>
                </a:solidFill>
                <a:latin typeface="Verdana" charset="0"/>
              </a:rPr>
              <a:t>clopidogrel</a:t>
            </a:r>
            <a:r>
              <a:rPr lang="en-GB" sz="1800" dirty="0">
                <a:solidFill>
                  <a:srgbClr val="FFFFFF"/>
                </a:solidFill>
                <a:latin typeface="Verdana" charset="0"/>
              </a:rPr>
              <a:t> has come off patent, some packs may come in 28 rather than 30 tablets</a:t>
            </a:r>
          </a:p>
          <a:p>
            <a:pPr marL="742950" lvl="1" indent="-285750" eaLnBrk="1" hangingPunct="1">
              <a:spcBef>
                <a:spcPct val="20000"/>
              </a:spcBef>
              <a:buClr>
                <a:schemeClr val="folHlink"/>
              </a:buClr>
              <a:buSzPct val="60000"/>
            </a:pPr>
            <a:endParaRPr lang="en-GB" sz="1800" dirty="0">
              <a:solidFill>
                <a:srgbClr val="FFFFFF"/>
              </a:solidFill>
              <a:latin typeface="Verdana" charset="0"/>
            </a:endParaRPr>
          </a:p>
          <a:p>
            <a:pPr eaLnBrk="1" hangingPunct="1">
              <a:spcBef>
                <a:spcPct val="20000"/>
              </a:spcBef>
              <a:buClr>
                <a:schemeClr val="folHlink"/>
              </a:buClr>
              <a:buSzPct val="60000"/>
            </a:pPr>
            <a:endParaRPr lang="en-GB" sz="1800" dirty="0">
              <a:latin typeface="Arial" charset="0"/>
            </a:endParaRPr>
          </a:p>
          <a:p>
            <a:pPr eaLnBrk="1" hangingPunct="1">
              <a:spcBef>
                <a:spcPct val="20000"/>
              </a:spcBef>
              <a:buClr>
                <a:schemeClr val="folHlink"/>
              </a:buClr>
              <a:buSzPct val="60000"/>
              <a:buFont typeface="Wingdings" charset="0"/>
              <a:buChar char="n"/>
            </a:pPr>
            <a:endParaRPr lang="en-GB" sz="1800" dirty="0">
              <a:solidFill>
                <a:srgbClr val="FF0000"/>
              </a:solidFill>
              <a:latin typeface="Arial" charset="0"/>
            </a:endParaRPr>
          </a:p>
          <a:p>
            <a:pPr marL="742950" lvl="1" indent="-285750"/>
            <a:endParaRPr lang="en-GB" sz="1800" i="1" dirty="0">
              <a:latin typeface="Verdana" charset="0"/>
            </a:endParaRPr>
          </a:p>
          <a:p>
            <a:pPr marL="1257300" lvl="2" indent="-342900" eaLnBrk="1" hangingPunct="1">
              <a:spcBef>
                <a:spcPct val="20000"/>
              </a:spcBef>
              <a:buClr>
                <a:schemeClr val="hlink"/>
              </a:buClr>
              <a:buSzPct val="55000"/>
              <a:buFont typeface="Wingdings" charset="0"/>
              <a:buChar char="n"/>
            </a:pPr>
            <a:endParaRPr lang="en-GB" sz="1800" dirty="0">
              <a:latin typeface="Verdana" charset="0"/>
            </a:endParaRPr>
          </a:p>
        </p:txBody>
      </p:sp>
      <p:sp>
        <p:nvSpPr>
          <p:cNvPr id="13314" name="Text Box 14"/>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pic>
        <p:nvPicPr>
          <p:cNvPr id="13315" name="Picture 15"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413" y="76200"/>
            <a:ext cx="563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800" y="476250"/>
            <a:ext cx="8458200" cy="792163"/>
          </a:xfrm>
          <a:prstGeom prst="rect">
            <a:avLst/>
          </a:prstGeom>
          <a:noFill/>
          <a:ln w="12700">
            <a:noFill/>
            <a:miter lim="800000"/>
            <a:headEnd/>
            <a:tailEnd/>
          </a:ln>
          <a:effectLst>
            <a:outerShdw blurRad="63500" dist="38099" dir="2700000" algn="ctr" rotWithShape="0">
              <a:srgbClr val="000000">
                <a:alpha val="74997"/>
              </a:srgbClr>
            </a:outerShdw>
          </a:effectLst>
        </p:spPr>
        <p:txBody>
          <a:bodyPr lIns="90487" tIns="44450" rIns="90487" bIns="44450" anchor="ctr"/>
          <a:lstStyle/>
          <a:p>
            <a:pPr eaLnBrk="1" hangingPunct="1">
              <a:defRPr/>
            </a:pPr>
            <a:endParaRPr lang="en-US" sz="3600">
              <a:solidFill>
                <a:schemeClr val="tx2"/>
              </a:solidFill>
              <a:latin typeface="Verdana" charset="0"/>
            </a:endParaRPr>
          </a:p>
          <a:p>
            <a:pPr algn="ctr" eaLnBrk="1" hangingPunct="1">
              <a:defRPr/>
            </a:pPr>
            <a:r>
              <a:rPr lang="en-US" sz="3600">
                <a:solidFill>
                  <a:schemeClr val="tx2"/>
                </a:solidFill>
                <a:latin typeface="Verdana" charset="0"/>
              </a:rPr>
              <a:t>TARDIS IMPs – Clopidogrel</a:t>
            </a:r>
            <a:endParaRPr lang="en-US" sz="3200">
              <a:solidFill>
                <a:schemeClr val="tx2"/>
              </a:solidFill>
              <a:latin typeface="Verdana" charset="0"/>
            </a:endParaRPr>
          </a:p>
          <a:p>
            <a:pPr eaLnBrk="1" hangingPunct="1">
              <a:defRPr/>
            </a:pPr>
            <a:endParaRPr lang="en-US" sz="3000">
              <a:solidFill>
                <a:schemeClr val="tx2"/>
              </a:solidFill>
              <a:latin typeface="Verdana" charset="0"/>
            </a:endParaRPr>
          </a:p>
        </p:txBody>
      </p:sp>
      <p:sp>
        <p:nvSpPr>
          <p:cNvPr id="13317" name="TextBox 1"/>
          <p:cNvSpPr txBox="1">
            <a:spLocks noChangeArrowheads="1"/>
          </p:cNvSpPr>
          <p:nvPr/>
        </p:nvSpPr>
        <p:spPr bwMode="auto">
          <a:xfrm>
            <a:off x="965200" y="6197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95263" y="1844675"/>
            <a:ext cx="8720137" cy="4327525"/>
          </a:xfrm>
        </p:spPr>
        <p:txBody>
          <a:bodyPr/>
          <a:lstStyle/>
          <a:p>
            <a:pPr marL="0" indent="0">
              <a:buFont typeface="Wingdings 3" charset="0"/>
              <a:buNone/>
              <a:defRPr/>
            </a:pPr>
            <a:r>
              <a:rPr lang="en-US" sz="2000" dirty="0" err="1">
                <a:ea typeface="ＭＳ Ｐゴシック" charset="0"/>
                <a:cs typeface="ＭＳ Ｐゴシック" charset="0"/>
              </a:rPr>
              <a:t>R</a:t>
            </a:r>
            <a:r>
              <a:rPr lang="en-US" sz="2000" dirty="0" err="1" smtClean="0">
                <a:ea typeface="ＭＳ Ｐゴシック" charset="0"/>
                <a:cs typeface="ＭＳ Ｐゴシック" charset="0"/>
              </a:rPr>
              <a:t>andomisation</a:t>
            </a:r>
            <a:r>
              <a:rPr lang="en-US" sz="2000" dirty="0" smtClean="0">
                <a:ea typeface="ＭＳ Ｐゴシック" charset="0"/>
                <a:cs typeface="ＭＳ Ｐゴシック" charset="0"/>
              </a:rPr>
              <a:t> </a:t>
            </a:r>
            <a:r>
              <a:rPr lang="en-US" sz="2000" dirty="0">
                <a:ea typeface="ＭＳ Ｐゴシック" charset="0"/>
                <a:cs typeface="ＭＳ Ｐゴシック" charset="0"/>
              </a:rPr>
              <a:t>choices </a:t>
            </a:r>
            <a:r>
              <a:rPr lang="en-US" sz="2000" dirty="0" smtClean="0">
                <a:ea typeface="ＭＳ Ｐゴシック" charset="0"/>
                <a:cs typeface="ＭＳ Ｐゴシック" charset="0"/>
              </a:rPr>
              <a:t>entered online</a:t>
            </a:r>
            <a:r>
              <a:rPr lang="en-US" sz="2000" dirty="0">
                <a:ea typeface="ＭＳ Ｐゴシック" charset="0"/>
                <a:cs typeface="ＭＳ Ｐゴシック" charset="0"/>
              </a:rPr>
              <a:t>:</a:t>
            </a:r>
          </a:p>
          <a:p>
            <a:pPr marL="0" indent="0">
              <a:buFont typeface="Wingdings 3" charset="0"/>
              <a:buNone/>
              <a:defRPr/>
            </a:pPr>
            <a:endParaRPr lang="en-US" sz="1800" dirty="0">
              <a:ea typeface="ＭＳ Ｐゴシック" charset="0"/>
              <a:cs typeface="ＭＳ Ｐゴシック" charset="0"/>
            </a:endParaRPr>
          </a:p>
          <a:p>
            <a:pPr marL="457200" lvl="1" indent="0">
              <a:buFont typeface="Wingdings 3" charset="0"/>
              <a:buNone/>
              <a:defRPr/>
            </a:pPr>
            <a:r>
              <a:rPr lang="en-US" sz="2000" dirty="0">
                <a:ea typeface="ＭＳ Ｐゴシック" charset="0"/>
                <a:cs typeface="ＭＳ Ｐゴシック" charset="0"/>
              </a:rPr>
              <a:t>ACD </a:t>
            </a:r>
            <a:r>
              <a:rPr lang="en-US" sz="2000" dirty="0" err="1">
                <a:ea typeface="ＭＳ Ｐゴシック" charset="0"/>
                <a:cs typeface="ＭＳ Ｐゴシック" charset="0"/>
              </a:rPr>
              <a:t>vs</a:t>
            </a:r>
            <a:r>
              <a:rPr lang="en-US" sz="2000" dirty="0">
                <a:ea typeface="ＭＳ Ｐゴシック" charset="0"/>
                <a:cs typeface="ＭＳ Ｐゴシック" charset="0"/>
              </a:rPr>
              <a:t> C </a:t>
            </a:r>
            <a:r>
              <a:rPr lang="en-US" sz="2000" dirty="0" err="1">
                <a:ea typeface="ＭＳ Ｐゴシック" charset="0"/>
                <a:cs typeface="ＭＳ Ｐゴシック" charset="0"/>
              </a:rPr>
              <a:t>vs</a:t>
            </a:r>
            <a:r>
              <a:rPr lang="en-US" sz="2000" dirty="0">
                <a:ea typeface="ＭＳ Ｐゴシック" charset="0"/>
                <a:cs typeface="ＭＳ Ｐゴシック" charset="0"/>
              </a:rPr>
              <a:t> AD    </a:t>
            </a:r>
            <a:r>
              <a:rPr lang="en-US" sz="2000" dirty="0" smtClean="0">
                <a:ea typeface="ＭＳ Ｐゴシック" charset="0"/>
                <a:cs typeface="ＭＳ Ｐゴシック" charset="0"/>
              </a:rPr>
              <a:t>(A </a:t>
            </a:r>
            <a:r>
              <a:rPr lang="en-US" sz="2000" dirty="0">
                <a:ea typeface="ＭＳ Ｐゴシック" charset="0"/>
                <a:cs typeface="ＭＳ Ｐゴシック" charset="0"/>
              </a:rPr>
              <a:t>or C or D before rand, not all </a:t>
            </a:r>
            <a:r>
              <a:rPr lang="en-US" sz="2000" dirty="0" smtClean="0">
                <a:ea typeface="ＭＳ Ｐゴシック" charset="0"/>
                <a:cs typeface="ＭＳ Ｐゴシック" charset="0"/>
              </a:rPr>
              <a:t>3)</a:t>
            </a:r>
          </a:p>
          <a:p>
            <a:pPr marL="457200" lvl="1" indent="0">
              <a:buFont typeface="Wingdings 3" charset="0"/>
              <a:buNone/>
              <a:defRPr/>
            </a:pPr>
            <a:endParaRPr lang="en-US" sz="2000" dirty="0">
              <a:ea typeface="ＭＳ Ｐゴシック" charset="0"/>
              <a:cs typeface="ＭＳ Ｐゴシック" charset="0"/>
            </a:endParaRPr>
          </a:p>
          <a:p>
            <a:pPr marL="457200" lvl="1" indent="0">
              <a:buFont typeface="Wingdings 3" charset="0"/>
              <a:buNone/>
              <a:defRPr/>
            </a:pPr>
            <a:r>
              <a:rPr lang="en-US" sz="2000" dirty="0">
                <a:ea typeface="ＭＳ Ｐゴシック" charset="0"/>
                <a:cs typeface="ＭＳ Ｐゴシック" charset="0"/>
              </a:rPr>
              <a:t>ACD </a:t>
            </a:r>
            <a:r>
              <a:rPr lang="en-US" sz="2000" dirty="0" err="1">
                <a:ea typeface="ＭＳ Ｐゴシック" charset="0"/>
                <a:cs typeface="ＭＳ Ｐゴシック" charset="0"/>
              </a:rPr>
              <a:t>vs</a:t>
            </a:r>
            <a:r>
              <a:rPr lang="en-US" sz="2000" dirty="0">
                <a:ea typeface="ＭＳ Ｐゴシック" charset="0"/>
                <a:cs typeface="ＭＳ Ｐゴシック" charset="0"/>
              </a:rPr>
              <a:t> C             </a:t>
            </a:r>
            <a:r>
              <a:rPr lang="en-US" sz="2000" dirty="0" smtClean="0">
                <a:ea typeface="ＭＳ Ｐゴシック" charset="0"/>
                <a:cs typeface="ＭＳ Ｐゴシック" charset="0"/>
              </a:rPr>
              <a:t>(A </a:t>
            </a:r>
            <a:r>
              <a:rPr lang="en-US" sz="2000" dirty="0">
                <a:ea typeface="ＭＳ Ｐゴシック" charset="0"/>
                <a:cs typeface="ＭＳ Ｐゴシック" charset="0"/>
              </a:rPr>
              <a:t>or C only before rand no </a:t>
            </a:r>
            <a:r>
              <a:rPr lang="en-US" sz="2000" dirty="0" smtClean="0">
                <a:ea typeface="ＭＳ Ｐゴシック" charset="0"/>
                <a:cs typeface="ＭＳ Ｐゴシック" charset="0"/>
              </a:rPr>
              <a:t>D)</a:t>
            </a:r>
          </a:p>
          <a:p>
            <a:pPr marL="457200" lvl="1" indent="0">
              <a:buFont typeface="Wingdings 3" charset="0"/>
              <a:buNone/>
              <a:defRPr/>
            </a:pPr>
            <a:endParaRPr lang="en-US" sz="2000" dirty="0">
              <a:ea typeface="ＭＳ Ｐゴシック" charset="0"/>
              <a:cs typeface="ＭＳ Ｐゴシック" charset="0"/>
            </a:endParaRPr>
          </a:p>
          <a:p>
            <a:pPr marL="457200" lvl="1" indent="0">
              <a:buFont typeface="Wingdings 3" charset="0"/>
              <a:buNone/>
              <a:defRPr/>
            </a:pPr>
            <a:r>
              <a:rPr lang="en-US" sz="2000" dirty="0">
                <a:ea typeface="ＭＳ Ｐゴシック" charset="0"/>
                <a:cs typeface="ＭＳ Ｐゴシック" charset="0"/>
              </a:rPr>
              <a:t>ACD </a:t>
            </a:r>
            <a:r>
              <a:rPr lang="en-US" sz="2000" dirty="0" err="1">
                <a:ea typeface="ＭＳ Ｐゴシック" charset="0"/>
                <a:cs typeface="ＭＳ Ｐゴシック" charset="0"/>
              </a:rPr>
              <a:t>vs</a:t>
            </a:r>
            <a:r>
              <a:rPr lang="en-US" sz="2000" dirty="0">
                <a:ea typeface="ＭＳ Ｐゴシック" charset="0"/>
                <a:cs typeface="ＭＳ Ｐゴシック" charset="0"/>
              </a:rPr>
              <a:t> AD           </a:t>
            </a:r>
            <a:r>
              <a:rPr lang="en-US" sz="2000" dirty="0" smtClean="0">
                <a:ea typeface="ＭＳ Ｐゴシック" charset="0"/>
                <a:cs typeface="ＭＳ Ｐゴシック" charset="0"/>
              </a:rPr>
              <a:t>(A or D only </a:t>
            </a:r>
            <a:r>
              <a:rPr lang="en-US" sz="2000" dirty="0">
                <a:ea typeface="ＭＳ Ｐゴシック" charset="0"/>
                <a:cs typeface="ＭＳ Ｐゴシック" charset="0"/>
              </a:rPr>
              <a:t>before rand no </a:t>
            </a:r>
            <a:r>
              <a:rPr lang="en-US" sz="2000" dirty="0" smtClean="0">
                <a:ea typeface="ＭＳ Ｐゴシック" charset="0"/>
                <a:cs typeface="ＭＳ Ｐゴシック" charset="0"/>
              </a:rPr>
              <a:t>C)</a:t>
            </a:r>
            <a:endParaRPr lang="en-US" sz="2000" dirty="0">
              <a:ea typeface="ＭＳ Ｐゴシック" charset="0"/>
              <a:cs typeface="ＭＳ Ｐゴシック" charset="0"/>
            </a:endParaRPr>
          </a:p>
          <a:p>
            <a:pPr marL="457200" lvl="1" indent="0">
              <a:buFont typeface="Wingdings 3" charset="0"/>
              <a:buNone/>
              <a:defRPr/>
            </a:pPr>
            <a:endParaRPr lang="en-US" sz="1800" dirty="0">
              <a:ea typeface="ＭＳ Ｐゴシック" charset="0"/>
              <a:cs typeface="ＭＳ Ｐゴシック" charset="0"/>
            </a:endParaRPr>
          </a:p>
          <a:p>
            <a:pPr marL="457200" lvl="1" indent="0">
              <a:buFont typeface="Wingdings 3" charset="0"/>
              <a:buNone/>
              <a:defRPr/>
            </a:pPr>
            <a:endParaRPr lang="en-US" sz="1800" i="1" dirty="0" smtClean="0">
              <a:ea typeface="ＭＳ Ｐゴシック" charset="0"/>
              <a:cs typeface="ＭＳ Ｐゴシック" charset="0"/>
            </a:endParaRPr>
          </a:p>
          <a:p>
            <a:pPr lvl="1">
              <a:buFont typeface="Wingdings" charset="2"/>
              <a:buChar char="§"/>
              <a:defRPr/>
            </a:pPr>
            <a:r>
              <a:rPr lang="en-US" sz="1800" i="1" dirty="0" smtClean="0">
                <a:ea typeface="ＭＳ Ｐゴシック" charset="0"/>
                <a:cs typeface="ＭＳ Ｐゴシック" charset="0"/>
              </a:rPr>
              <a:t>Can </a:t>
            </a:r>
            <a:r>
              <a:rPr lang="en-US" sz="1800" i="1" dirty="0">
                <a:ea typeface="ＭＳ Ｐゴシック" charset="0"/>
                <a:cs typeface="ＭＳ Ｐゴシック" charset="0"/>
              </a:rPr>
              <a:t>be different choice for TIA and </a:t>
            </a:r>
            <a:r>
              <a:rPr lang="en-US" sz="1800" i="1" dirty="0" smtClean="0">
                <a:ea typeface="ＭＳ Ｐゴシック" charset="0"/>
                <a:cs typeface="ＭＳ Ｐゴシック" charset="0"/>
              </a:rPr>
              <a:t>Stroke</a:t>
            </a:r>
            <a:endParaRPr lang="en-US" sz="1800" i="1" dirty="0">
              <a:ea typeface="ＭＳ Ｐゴシック" charset="0"/>
              <a:cs typeface="ＭＳ Ｐゴシック" charset="0"/>
            </a:endParaRPr>
          </a:p>
          <a:p>
            <a:pPr lvl="1">
              <a:buFont typeface="Wingdings" charset="2"/>
              <a:buChar char="§"/>
              <a:defRPr/>
            </a:pPr>
            <a:r>
              <a:rPr lang="en-US" sz="1800" i="1" dirty="0">
                <a:ea typeface="ＭＳ Ｐゴシック" charset="0"/>
                <a:cs typeface="ＭＳ Ｐゴシック" charset="0"/>
              </a:rPr>
              <a:t>48 hour delay</a:t>
            </a:r>
          </a:p>
        </p:txBody>
      </p:sp>
      <p:sp>
        <p:nvSpPr>
          <p:cNvPr id="4" name="Rectangle 4"/>
          <p:cNvSpPr txBox="1">
            <a:spLocks noChangeArrowheads="1"/>
          </p:cNvSpPr>
          <p:nvPr/>
        </p:nvSpPr>
        <p:spPr bwMode="auto">
          <a:xfrm>
            <a:off x="381000" y="549275"/>
            <a:ext cx="7793038" cy="935038"/>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7" tIns="44450" rIns="90487" bIns="44450" anchor="ctr"/>
          <a:lstStyle/>
          <a:p>
            <a:pPr algn="ctr" eaLnBrk="1" hangingPunct="1">
              <a:defRPr/>
            </a:pPr>
            <a:r>
              <a:rPr lang="en-US" sz="3600" kern="0" dirty="0" err="1">
                <a:solidFill>
                  <a:schemeClr val="tx2"/>
                </a:solidFill>
                <a:latin typeface="+mj-lt"/>
                <a:ea typeface="ＭＳ Ｐゴシック" charset="-128"/>
                <a:cs typeface="ＭＳ Ｐゴシック" charset="-128"/>
              </a:rPr>
              <a:t>Randomisation</a:t>
            </a:r>
            <a:r>
              <a:rPr lang="en-US" sz="3600" kern="0" dirty="0">
                <a:solidFill>
                  <a:schemeClr val="tx2"/>
                </a:solidFill>
                <a:latin typeface="+mj-lt"/>
                <a:ea typeface="ＭＳ Ｐゴシック" charset="-128"/>
                <a:cs typeface="ＭＳ Ｐゴシック" charset="-128"/>
              </a:rPr>
              <a:t> choices</a:t>
            </a:r>
          </a:p>
        </p:txBody>
      </p:sp>
      <p:pic>
        <p:nvPicPr>
          <p:cNvPr id="14339" name="Picture 6" descr="Logo rounded di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5873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6477000" y="64897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Times" charset="0"/>
                <a:ea typeface="ＭＳ Ｐゴシック" charset="0"/>
                <a:cs typeface="ＭＳ Ｐゴシック" charset="0"/>
              </a:defRPr>
            </a:lvl1pPr>
            <a:lvl2pPr marL="742950" indent="-285750" defTabSz="762000">
              <a:defRPr sz="2400">
                <a:solidFill>
                  <a:schemeClr val="tx1"/>
                </a:solidFill>
                <a:latin typeface="Times" charset="0"/>
                <a:ea typeface="ＭＳ Ｐゴシック" charset="0"/>
              </a:defRPr>
            </a:lvl2pPr>
            <a:lvl3pPr marL="1143000" indent="-228600" defTabSz="762000">
              <a:defRPr sz="2400">
                <a:solidFill>
                  <a:schemeClr val="tx1"/>
                </a:solidFill>
                <a:latin typeface="Times" charset="0"/>
                <a:ea typeface="ＭＳ Ｐゴシック" charset="0"/>
              </a:defRPr>
            </a:lvl3pPr>
            <a:lvl4pPr marL="1600200" indent="-228600" defTabSz="762000">
              <a:defRPr sz="2400">
                <a:solidFill>
                  <a:schemeClr val="tx1"/>
                </a:solidFill>
                <a:latin typeface="Times" charset="0"/>
                <a:ea typeface="ＭＳ Ｐゴシック" charset="0"/>
              </a:defRPr>
            </a:lvl4pPr>
            <a:lvl5pPr marL="2057400" indent="-228600" defTabSz="762000">
              <a:defRPr sz="2400">
                <a:solidFill>
                  <a:schemeClr val="tx1"/>
                </a:solidFill>
                <a:latin typeface="Times"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Times" charset="0"/>
                <a:ea typeface="ＭＳ Ｐゴシック" charset="0"/>
              </a:defRPr>
            </a:lvl9pPr>
          </a:lstStyle>
          <a:p>
            <a:r>
              <a:rPr lang="en-GB" sz="1800">
                <a:solidFill>
                  <a:schemeClr val="tx2"/>
                </a:solidFill>
                <a:latin typeface="Verdana" charset="0"/>
              </a:rPr>
              <a:t>www.tardistrial.org</a:t>
            </a:r>
            <a:endParaRPr lang="en-GB" sz="2000">
              <a:solidFill>
                <a:schemeClr val="tx2"/>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th template">
  <a:themeElements>
    <a:clrScheme name="">
      <a:dk1>
        <a:srgbClr val="000000"/>
      </a:dk1>
      <a:lt1>
        <a:srgbClr val="FFFFFF"/>
      </a:lt1>
      <a:dk2>
        <a:srgbClr val="114FFB"/>
      </a:dk2>
      <a:lt2>
        <a:srgbClr val="E2FA2E"/>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Bath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lnDef>
  </a:objectDefaults>
  <a:extraClrSchemeLst>
    <a:extraClrScheme>
      <a:clrScheme name="Bath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th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th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th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th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th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th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HD:Users:pbath:Documents:PowerPoint:Bath template</Template>
  <TotalTime>8178</TotalTime>
  <Words>3451</Words>
  <Application>Microsoft Macintosh PowerPoint</Application>
  <PresentationFormat>On-screen Show (4:3)</PresentationFormat>
  <Paragraphs>527</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Times</vt:lpstr>
      <vt:lpstr>ＭＳ Ｐゴシック</vt:lpstr>
      <vt:lpstr>Arial</vt:lpstr>
      <vt:lpstr>Verdana</vt:lpstr>
      <vt:lpstr>Wingdings 3</vt:lpstr>
      <vt:lpstr>Wingdings</vt:lpstr>
      <vt:lpstr>Bath template</vt:lpstr>
      <vt:lpstr>Triple Antiplatelets for Reducing Dependency after Ischaemic Stroke TARDIS Trial</vt:lpstr>
      <vt:lpstr>TRIAL STATUS</vt:lpstr>
      <vt:lpstr>PowerPoint Presentation</vt:lpstr>
      <vt:lpstr>TARDIS: Primary objective</vt:lpstr>
      <vt:lpstr>PowerPoint Presentation</vt:lpstr>
      <vt:lpstr>PowerPoint Presentation</vt:lpstr>
      <vt:lpstr>PowerPoint Presentation</vt:lpstr>
      <vt:lpstr>PowerPoint Presentation</vt:lpstr>
      <vt:lpstr>PowerPoint Presentation</vt:lpstr>
      <vt:lpstr>PowerPoint Presentation</vt:lpstr>
      <vt:lpstr>TARDIS: Inclusion criteria </vt:lpstr>
      <vt:lpstr>PowerPoint Presentation</vt:lpstr>
      <vt:lpstr>TARDIS: Inclusion criteria </vt:lpstr>
      <vt:lpstr> TARDIS: Additional inclusion                    information  </vt:lpstr>
      <vt:lpstr> TARDIS: Exclusion criteria </vt:lpstr>
      <vt:lpstr> TARDIS: Exclusion criteria </vt:lpstr>
      <vt:lpstr> TARDIS: Exclusion criteria </vt:lpstr>
      <vt:lpstr>Documentation</vt:lpstr>
      <vt:lpstr>TARDIS TRIAL - data collection </vt:lpstr>
      <vt:lpstr>TARDIS Web-site: www.tardistrial.org  Documents link: http://www.tardistrial.org/jevpybki.htm</vt:lpstr>
      <vt:lpstr>PowerPoint Presentation</vt:lpstr>
      <vt:lpstr>PowerPoint Presentation</vt:lpstr>
      <vt:lpstr>PowerPoint Presentation</vt:lpstr>
      <vt:lpstr>PowerPoint Presentation</vt:lpstr>
      <vt:lpstr>PowerPoint Presentation</vt:lpstr>
      <vt:lpstr>PowerPoint Presentation</vt:lpstr>
      <vt:lpstr>TARDIS:  Additional blood samples  </vt:lpstr>
      <vt:lpstr>PowerPoint Presentation</vt:lpstr>
      <vt:lpstr>**** Important note ****</vt:lpstr>
      <vt:lpstr>PowerPoint Presentation</vt:lpstr>
      <vt:lpstr>PowerPoint Presentation</vt:lpstr>
      <vt:lpstr>PowerPoint Presentation</vt:lpstr>
      <vt:lpstr>PowerPoint Presentation</vt:lpstr>
      <vt:lpstr> Other Paper Forms  </vt:lpstr>
      <vt:lpstr>PowerPoint Presentation</vt:lpstr>
      <vt:lpstr>PowerPoint Presentation</vt:lpstr>
      <vt:lpstr>PowerPoint Presentation</vt:lpstr>
      <vt:lpstr>TARDIS SAEs and Outcomes</vt:lpstr>
      <vt:lpstr>PowerPoint Presentation</vt:lpstr>
      <vt:lpstr>Avoiding loss to follow-up…</vt:lpstr>
      <vt:lpstr>PowerPoint Presentation</vt:lpstr>
      <vt:lpstr>PowerPoint Presentation</vt:lpstr>
      <vt:lpstr>Role: Local Centres</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Efficacy of Nitric Oxide in Stroke (ENOS)</dc:title>
  <dc:creator>Philip Bath</dc:creator>
  <cp:lastModifiedBy>Michael Stringer</cp:lastModifiedBy>
  <cp:revision>608</cp:revision>
  <cp:lastPrinted>2013-01-16T10:05:16Z</cp:lastPrinted>
  <dcterms:created xsi:type="dcterms:W3CDTF">2013-04-10T11:03:08Z</dcterms:created>
  <dcterms:modified xsi:type="dcterms:W3CDTF">2015-08-28T15:14:40Z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