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4293" r:id="rId2"/>
  </p:sldMasterIdLst>
  <p:notesMasterIdLst>
    <p:notesMasterId r:id="rId45"/>
  </p:notesMasterIdLst>
  <p:handoutMasterIdLst>
    <p:handoutMasterId r:id="rId46"/>
  </p:handoutMasterIdLst>
  <p:sldIdLst>
    <p:sldId id="1272" r:id="rId3"/>
    <p:sldId id="1273" r:id="rId4"/>
    <p:sldId id="1274" r:id="rId5"/>
    <p:sldId id="1275" r:id="rId6"/>
    <p:sldId id="1277" r:id="rId7"/>
    <p:sldId id="1278" r:id="rId8"/>
    <p:sldId id="1313" r:id="rId9"/>
    <p:sldId id="1279" r:id="rId10"/>
    <p:sldId id="1280" r:id="rId11"/>
    <p:sldId id="1281" r:id="rId12"/>
    <p:sldId id="1282" r:id="rId13"/>
    <p:sldId id="1283" r:id="rId14"/>
    <p:sldId id="1284" r:id="rId15"/>
    <p:sldId id="1285" r:id="rId16"/>
    <p:sldId id="1314" r:id="rId17"/>
    <p:sldId id="1315" r:id="rId18"/>
    <p:sldId id="1316" r:id="rId19"/>
    <p:sldId id="1287" r:id="rId20"/>
    <p:sldId id="1288" r:id="rId21"/>
    <p:sldId id="1289" r:id="rId22"/>
    <p:sldId id="1290" r:id="rId23"/>
    <p:sldId id="1291" r:id="rId24"/>
    <p:sldId id="1292" r:id="rId25"/>
    <p:sldId id="1293" r:id="rId26"/>
    <p:sldId id="1294" r:id="rId27"/>
    <p:sldId id="1295" r:id="rId28"/>
    <p:sldId id="1296" r:id="rId29"/>
    <p:sldId id="1297" r:id="rId30"/>
    <p:sldId id="1298" r:id="rId31"/>
    <p:sldId id="1299" r:id="rId32"/>
    <p:sldId id="1300" r:id="rId33"/>
    <p:sldId id="1301" r:id="rId34"/>
    <p:sldId id="1302" r:id="rId35"/>
    <p:sldId id="1303" r:id="rId36"/>
    <p:sldId id="1304" r:id="rId37"/>
    <p:sldId id="1305" r:id="rId38"/>
    <p:sldId id="1306" r:id="rId39"/>
    <p:sldId id="1307" r:id="rId40"/>
    <p:sldId id="1308" r:id="rId41"/>
    <p:sldId id="1309" r:id="rId42"/>
    <p:sldId id="1312" r:id="rId43"/>
    <p:sldId id="1317" r:id="rId44"/>
  </p:sldIdLst>
  <p:sldSz cx="9144000" cy="6858000" type="screen4x3"/>
  <p:notesSz cx="6669088" cy="9926638"/>
  <p:defaultTextStyle>
    <a:defPPr>
      <a:defRPr lang="en-GB"/>
    </a:defPPr>
    <a:lvl1pPr algn="l" rtl="0" fontAlgn="base">
      <a:spcBef>
        <a:spcPct val="0"/>
      </a:spcBef>
      <a:spcAft>
        <a:spcPct val="0"/>
      </a:spcAft>
      <a:defRPr sz="2400" kern="1200">
        <a:solidFill>
          <a:schemeClr val="tx1"/>
        </a:solidFill>
        <a:latin typeface="Times" charset="0"/>
        <a:ea typeface="MS PGothic" pitchFamily="34" charset="-128"/>
        <a:cs typeface="+mn-cs"/>
      </a:defRPr>
    </a:lvl1pPr>
    <a:lvl2pPr marL="457200" algn="l" rtl="0" fontAlgn="base">
      <a:spcBef>
        <a:spcPct val="0"/>
      </a:spcBef>
      <a:spcAft>
        <a:spcPct val="0"/>
      </a:spcAft>
      <a:defRPr sz="2400" kern="1200">
        <a:solidFill>
          <a:schemeClr val="tx1"/>
        </a:solidFill>
        <a:latin typeface="Times" charset="0"/>
        <a:ea typeface="MS PGothic" pitchFamily="34" charset="-128"/>
        <a:cs typeface="+mn-cs"/>
      </a:defRPr>
    </a:lvl2pPr>
    <a:lvl3pPr marL="914400" algn="l" rtl="0" fontAlgn="base">
      <a:spcBef>
        <a:spcPct val="0"/>
      </a:spcBef>
      <a:spcAft>
        <a:spcPct val="0"/>
      </a:spcAft>
      <a:defRPr sz="2400" kern="1200">
        <a:solidFill>
          <a:schemeClr val="tx1"/>
        </a:solidFill>
        <a:latin typeface="Times"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16" y="-90"/>
      </p:cViewPr>
      <p:guideLst>
        <p:guide orient="horz" pos="2160"/>
        <p:guide pos="2880"/>
      </p:guideLst>
    </p:cSldViewPr>
  </p:slideViewPr>
  <p:outlineViewPr>
    <p:cViewPr>
      <p:scale>
        <a:sx n="33" d="100"/>
        <a:sy n="33" d="100"/>
      </p:scale>
      <p:origin x="0" y="37376"/>
    </p:cViewPr>
  </p:outlineViewPr>
  <p:notesTextViewPr>
    <p:cViewPr>
      <p:scale>
        <a:sx n="100" d="100"/>
        <a:sy n="100" d="100"/>
      </p:scale>
      <p:origin x="0" y="0"/>
    </p:cViewPr>
  </p:notesTextViewPr>
  <p:sorterViewPr>
    <p:cViewPr>
      <p:scale>
        <a:sx n="100" d="100"/>
        <a:sy n="100" d="100"/>
      </p:scale>
      <p:origin x="0" y="56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charset="0"/>
                <a:ea typeface="ＭＳ Ｐゴシック" charset="-128"/>
                <a:cs typeface="ＭＳ Ｐゴシック" charset="-128"/>
              </a:defRPr>
            </a:lvl1pPr>
          </a:lstStyle>
          <a:p>
            <a:pPr>
              <a:defRPr/>
            </a:pPr>
            <a:endParaRPr lang="en-US"/>
          </a:p>
        </p:txBody>
      </p:sp>
      <p:sp>
        <p:nvSpPr>
          <p:cNvPr id="14339"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charset="0"/>
                <a:ea typeface="ＭＳ Ｐゴシック" charset="-128"/>
                <a:cs typeface="ＭＳ Ｐゴシック" charset="-128"/>
              </a:defRPr>
            </a:lvl1pPr>
          </a:lstStyle>
          <a:p>
            <a:pPr>
              <a:defRPr/>
            </a:pPr>
            <a:endParaRPr lang="en-US"/>
          </a:p>
        </p:txBody>
      </p:sp>
      <p:sp>
        <p:nvSpPr>
          <p:cNvPr id="14340" name="Rectangle 4"/>
          <p:cNvSpPr>
            <a:spLocks noGrp="1" noChangeArrowheads="1"/>
          </p:cNvSpPr>
          <p:nvPr>
            <p:ph type="ftr" sz="quarter" idx="2"/>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charset="0"/>
                <a:ea typeface="ＭＳ Ｐゴシック" charset="-128"/>
                <a:cs typeface="ＭＳ Ｐゴシック" charset="-128"/>
              </a:defRPr>
            </a:lvl1pPr>
          </a:lstStyle>
          <a:p>
            <a:pPr>
              <a:defRPr/>
            </a:pPr>
            <a:endParaRPr lang="en-US"/>
          </a:p>
        </p:txBody>
      </p:sp>
      <p:sp>
        <p:nvSpPr>
          <p:cNvPr id="14341" name="Rectangle 5"/>
          <p:cNvSpPr>
            <a:spLocks noGrp="1" noChangeArrowheads="1"/>
          </p:cNvSpPr>
          <p:nvPr>
            <p:ph type="sldNum" sz="quarter" idx="3"/>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83474FB7-C7E9-40BC-A9B9-0BFA21D30476}" type="slidenum">
              <a:rPr lang="en-GB" altLang="en-US"/>
              <a:pPr/>
              <a:t>‹#›</a:t>
            </a:fld>
            <a:endParaRPr lang="en-GB" altLang="en-US"/>
          </a:p>
        </p:txBody>
      </p:sp>
    </p:spTree>
    <p:extLst>
      <p:ext uri="{BB962C8B-B14F-4D97-AF65-F5344CB8AC3E}">
        <p14:creationId xmlns:p14="http://schemas.microsoft.com/office/powerpoint/2010/main" val="3500972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charset="0"/>
                <a:ea typeface="ＭＳ Ｐゴシック" charset="-128"/>
                <a:cs typeface="ＭＳ Ｐゴシック" charset="-128"/>
              </a:defRPr>
            </a:lvl1pPr>
          </a:lstStyle>
          <a:p>
            <a:pPr>
              <a:defRPr/>
            </a:pPr>
            <a:endParaRPr lang="en-US"/>
          </a:p>
        </p:txBody>
      </p:sp>
      <p:sp>
        <p:nvSpPr>
          <p:cNvPr id="24579" name="Rectangle 3"/>
          <p:cNvSpPr>
            <a:spLocks noGrp="1" noChangeArrowheads="1"/>
          </p:cNvSpPr>
          <p:nvPr>
            <p:ph type="dt" idx="1"/>
          </p:nvPr>
        </p:nvSpPr>
        <p:spPr bwMode="auto">
          <a:xfrm>
            <a:off x="3810000" y="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charset="0"/>
                <a:ea typeface="ＭＳ Ｐゴシック" charset="-128"/>
                <a:cs typeface="ＭＳ Ｐゴシック" charset="-128"/>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863600" y="762000"/>
            <a:ext cx="4978400" cy="3733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914400" y="4724400"/>
            <a:ext cx="4876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9448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charset="0"/>
                <a:ea typeface="ＭＳ Ｐゴシック" charset="-128"/>
                <a:cs typeface="ＭＳ Ｐゴシック" charset="-128"/>
              </a:defRPr>
            </a:lvl1pPr>
          </a:lstStyle>
          <a:p>
            <a:pPr>
              <a:defRPr/>
            </a:pPr>
            <a:endParaRPr lang="en-US"/>
          </a:p>
        </p:txBody>
      </p:sp>
      <p:sp>
        <p:nvSpPr>
          <p:cNvPr id="24583" name="Rectangle 7"/>
          <p:cNvSpPr>
            <a:spLocks noGrp="1" noChangeArrowheads="1"/>
          </p:cNvSpPr>
          <p:nvPr>
            <p:ph type="sldNum" sz="quarter" idx="5"/>
          </p:nvPr>
        </p:nvSpPr>
        <p:spPr bwMode="auto">
          <a:xfrm>
            <a:off x="3810000" y="9448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AB978CB9-AA44-4D10-9C72-F4D2E099CEC7}" type="slidenum">
              <a:rPr lang="en-US" altLang="en-US"/>
              <a:pPr/>
              <a:t>‹#›</a:t>
            </a:fld>
            <a:endParaRPr lang="en-US" altLang="en-US"/>
          </a:p>
        </p:txBody>
      </p:sp>
    </p:spTree>
    <p:extLst>
      <p:ext uri="{BB962C8B-B14F-4D97-AF65-F5344CB8AC3E}">
        <p14:creationId xmlns:p14="http://schemas.microsoft.com/office/powerpoint/2010/main" val="1015065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1"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pitchFamily="-111"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pitchFamily="-111"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pitchFamily="-111"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pitchFamily="-111"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ChangeArrowheads="1" noTextEdit="1"/>
          </p:cNvSpPr>
          <p:nvPr>
            <p:ph type="sldImg"/>
          </p:nvPr>
        </p:nvSpPr>
        <p:spPr>
          <a:ln/>
        </p:spPr>
      </p:sp>
      <p:sp>
        <p:nvSpPr>
          <p:cNvPr id="583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2475047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13861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52400"/>
            <a:ext cx="2179638" cy="64770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228600" y="152400"/>
            <a:ext cx="6388100" cy="64770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64083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67750" cy="838200"/>
          </a:xfrm>
        </p:spPr>
        <p:txBody>
          <a:bodyPr/>
          <a:lstStyle/>
          <a:p>
            <a:r>
              <a:rPr lang="en-GB" smtClean="0"/>
              <a:t>Click to edit Master title style</a:t>
            </a:r>
            <a:endParaRPr lang="en-US"/>
          </a:p>
        </p:txBody>
      </p:sp>
      <p:sp>
        <p:nvSpPr>
          <p:cNvPr id="3" name="Chart Placeholder 2"/>
          <p:cNvSpPr>
            <a:spLocks noGrp="1"/>
          </p:cNvSpPr>
          <p:nvPr>
            <p:ph type="chart" idx="1"/>
          </p:nvPr>
        </p:nvSpPr>
        <p:spPr>
          <a:xfrm>
            <a:off x="228600" y="1219200"/>
            <a:ext cx="8720138" cy="5410200"/>
          </a:xfrm>
        </p:spPr>
        <p:txBody>
          <a:bodyPr/>
          <a:lstStyle/>
          <a:p>
            <a:pPr lvl="0"/>
            <a:endParaRPr lang="en-US" noProof="0" smtClean="0"/>
          </a:p>
        </p:txBody>
      </p:sp>
    </p:spTree>
    <p:extLst>
      <p:ext uri="{BB962C8B-B14F-4D97-AF65-F5344CB8AC3E}">
        <p14:creationId xmlns:p14="http://schemas.microsoft.com/office/powerpoint/2010/main" val="1356451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67750" cy="8382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228600" y="1219200"/>
            <a:ext cx="8720138" cy="26289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228600" y="4000500"/>
            <a:ext cx="8720138" cy="26289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897858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GB" smtClean="0"/>
              <a:t>Click to edit Master title style</a:t>
            </a:r>
            <a:endParaRPr lang="en-US"/>
          </a:p>
        </p:txBody>
      </p:sp>
      <p:sp>
        <p:nvSpPr>
          <p:cNvPr id="3" name="SmartArt Placeholder 2"/>
          <p:cNvSpPr>
            <a:spLocks noGrp="1"/>
          </p:cNvSpPr>
          <p:nvPr>
            <p:ph type="dgm" idx="1"/>
          </p:nvPr>
        </p:nvSpPr>
        <p:spPr>
          <a:xfrm>
            <a:off x="1182688" y="2017713"/>
            <a:ext cx="7772400" cy="4114800"/>
          </a:xfrm>
        </p:spPr>
        <p:txBody>
          <a:bodyPr rtlCol="0">
            <a:normAutofit/>
          </a:bodyPr>
          <a:lstStyle/>
          <a:p>
            <a:pPr lvl="0"/>
            <a:endParaRPr lang="en-US" noProof="0" smtClean="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Times" charset="0"/>
                <a:ea typeface="ＭＳ Ｐゴシック" charset="-128"/>
                <a:cs typeface="ＭＳ Ｐゴシック" charset="-128"/>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Times"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6CB1147D-0B0A-4B81-97EF-B5BCDAC28151}" type="slidenum">
              <a:rPr lang="en-US" altLang="en-US"/>
              <a:pPr/>
              <a:t>‹#›</a:t>
            </a:fld>
            <a:endParaRPr lang="en-US" altLang="en-US"/>
          </a:p>
        </p:txBody>
      </p:sp>
    </p:spTree>
    <p:extLst>
      <p:ext uri="{BB962C8B-B14F-4D97-AF65-F5344CB8AC3E}">
        <p14:creationId xmlns:p14="http://schemas.microsoft.com/office/powerpoint/2010/main" val="356091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cxnSp>
        <p:nvCxnSpPr>
          <p:cNvPr id="4" name="Gerade Verbindung 19"/>
          <p:cNvCxnSpPr>
            <a:cxnSpLocks noChangeShapeType="1"/>
          </p:cNvCxnSpPr>
          <p:nvPr userDrawn="1"/>
        </p:nvCxnSpPr>
        <p:spPr bwMode="auto">
          <a:xfrm>
            <a:off x="0" y="1041400"/>
            <a:ext cx="9144000" cy="1588"/>
          </a:xfrm>
          <a:prstGeom prst="line">
            <a:avLst/>
          </a:prstGeom>
          <a:noFill/>
          <a:ln w="60325">
            <a:solidFill>
              <a:srgbClr val="10218C"/>
            </a:solidFill>
            <a:miter lim="800000"/>
            <a:headEnd/>
            <a:tailEnd/>
          </a:ln>
          <a:extLst>
            <a:ext uri="{909E8E84-426E-40DD-AFC4-6F175D3DCCD1}">
              <a14:hiddenFill xmlns:a14="http://schemas.microsoft.com/office/drawing/2010/main">
                <a:noFill/>
              </a14:hiddenFill>
            </a:ext>
          </a:extLst>
        </p:spPr>
      </p:cxnSp>
      <p:cxnSp>
        <p:nvCxnSpPr>
          <p:cNvPr id="5" name="Gerade Verbindung 19"/>
          <p:cNvCxnSpPr>
            <a:cxnSpLocks noChangeShapeType="1"/>
          </p:cNvCxnSpPr>
          <p:nvPr userDrawn="1"/>
        </p:nvCxnSpPr>
        <p:spPr bwMode="auto">
          <a:xfrm>
            <a:off x="3175" y="981075"/>
            <a:ext cx="9144000" cy="1588"/>
          </a:xfrm>
          <a:prstGeom prst="line">
            <a:avLst/>
          </a:prstGeom>
          <a:noFill/>
          <a:ln w="19050">
            <a:solidFill>
              <a:srgbClr val="02A0C6"/>
            </a:solidFill>
            <a:miter lim="800000"/>
            <a:headEnd/>
            <a:tailEnd/>
          </a:ln>
          <a:extLst>
            <a:ext uri="{909E8E84-426E-40DD-AFC4-6F175D3DCCD1}">
              <a14:hiddenFill xmlns:a14="http://schemas.microsoft.com/office/drawing/2010/main">
                <a:noFill/>
              </a14:hiddenFill>
            </a:ext>
          </a:extLst>
        </p:spPr>
      </p:cxnSp>
      <p:pic>
        <p:nvPicPr>
          <p:cNvPr id="6" name="Picture 2" descr="T:\EU_EuroHYP-1\Dissemination_Training\01_Logo\EuroHYP_CMYK_300dpi_new.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27313" y="1673225"/>
            <a:ext cx="380047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5" descr="FP7-gen-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438" y="6315075"/>
            <a:ext cx="614362"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Gerade Verbindung 19"/>
          <p:cNvCxnSpPr>
            <a:cxnSpLocks noChangeShapeType="1"/>
          </p:cNvCxnSpPr>
          <p:nvPr userDrawn="1"/>
        </p:nvCxnSpPr>
        <p:spPr bwMode="auto">
          <a:xfrm>
            <a:off x="0" y="6237288"/>
            <a:ext cx="9144000" cy="1587"/>
          </a:xfrm>
          <a:prstGeom prst="line">
            <a:avLst/>
          </a:prstGeom>
          <a:noFill/>
          <a:ln w="60325">
            <a:solidFill>
              <a:srgbClr val="100D95"/>
            </a:solidFill>
            <a:miter lim="800000"/>
            <a:headEnd/>
            <a:tailEnd/>
          </a:ln>
          <a:extLst>
            <a:ext uri="{909E8E84-426E-40DD-AFC4-6F175D3DCCD1}">
              <a14:hiddenFill xmlns:a14="http://schemas.microsoft.com/office/drawing/2010/main">
                <a:noFill/>
              </a14:hiddenFill>
            </a:ext>
          </a:extLst>
        </p:spPr>
      </p:cxnSp>
      <p:pic>
        <p:nvPicPr>
          <p:cNvPr id="9" name="Picture 25" descr="FP7-gen-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438" y="6313488"/>
            <a:ext cx="6143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23"/>
          <p:cNvSpPr txBox="1">
            <a:spLocks noChangeArrowheads="1"/>
          </p:cNvSpPr>
          <p:nvPr userDrawn="1"/>
        </p:nvSpPr>
        <p:spPr bwMode="auto">
          <a:xfrm>
            <a:off x="684213" y="6356350"/>
            <a:ext cx="3065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defRPr/>
            </a:pPr>
            <a:r>
              <a:rPr lang="de-DE" sz="1000" dirty="0" smtClean="0">
                <a:solidFill>
                  <a:srgbClr val="004C92"/>
                </a:solidFill>
                <a:ea typeface="ＭＳ Ｐゴシック" charset="0"/>
                <a:cs typeface="ＭＳ Ｐゴシック" charset="0"/>
              </a:rPr>
              <a:t>EuroHYP-1 </a:t>
            </a:r>
            <a:r>
              <a:rPr lang="de-DE" sz="1000" dirty="0" err="1" smtClean="0">
                <a:solidFill>
                  <a:srgbClr val="004C92"/>
                </a:solidFill>
                <a:ea typeface="ＭＳ Ｐゴシック" charset="0"/>
                <a:cs typeface="ＭＳ Ｐゴシック" charset="0"/>
              </a:rPr>
              <a:t>is</a:t>
            </a:r>
            <a:r>
              <a:rPr lang="de-DE" sz="1000" dirty="0" smtClean="0">
                <a:solidFill>
                  <a:srgbClr val="004C92"/>
                </a:solidFill>
                <a:ea typeface="ＭＳ Ｐゴシック" charset="0"/>
                <a:cs typeface="ＭＳ Ｐゴシック" charset="0"/>
              </a:rPr>
              <a:t> </a:t>
            </a:r>
            <a:r>
              <a:rPr lang="de-DE" sz="1000" dirty="0" err="1" smtClean="0">
                <a:solidFill>
                  <a:srgbClr val="004C92"/>
                </a:solidFill>
                <a:ea typeface="ＭＳ Ｐゴシック" charset="0"/>
                <a:cs typeface="ＭＳ Ｐゴシック" charset="0"/>
              </a:rPr>
              <a:t>funded</a:t>
            </a:r>
            <a:r>
              <a:rPr lang="de-DE" sz="1000" dirty="0" smtClean="0">
                <a:solidFill>
                  <a:srgbClr val="004C92"/>
                </a:solidFill>
                <a:ea typeface="ＭＳ Ｐゴシック" charset="0"/>
                <a:cs typeface="ＭＳ Ｐゴシック" charset="0"/>
              </a:rPr>
              <a:t> </a:t>
            </a:r>
            <a:r>
              <a:rPr lang="de-DE" sz="1000" dirty="0" err="1" smtClean="0">
                <a:solidFill>
                  <a:srgbClr val="004C92"/>
                </a:solidFill>
                <a:ea typeface="ＭＳ Ｐゴシック" charset="0"/>
                <a:cs typeface="ＭＳ Ｐゴシック" charset="0"/>
              </a:rPr>
              <a:t>by</a:t>
            </a:r>
            <a:r>
              <a:rPr lang="de-DE" sz="1000" dirty="0" smtClean="0">
                <a:solidFill>
                  <a:srgbClr val="004C92"/>
                </a:solidFill>
                <a:ea typeface="ＭＳ Ｐゴシック" charset="0"/>
                <a:cs typeface="ＭＳ Ｐゴシック" charset="0"/>
              </a:rPr>
              <a:t> </a:t>
            </a:r>
            <a:r>
              <a:rPr lang="de-DE" sz="1000" dirty="0" err="1" smtClean="0">
                <a:solidFill>
                  <a:srgbClr val="004C92"/>
                </a:solidFill>
                <a:ea typeface="ＭＳ Ｐゴシック" charset="0"/>
                <a:cs typeface="ＭＳ Ｐゴシック" charset="0"/>
              </a:rPr>
              <a:t>the</a:t>
            </a:r>
            <a:r>
              <a:rPr lang="de-DE" sz="1000" dirty="0" smtClean="0">
                <a:solidFill>
                  <a:srgbClr val="004C92"/>
                </a:solidFill>
                <a:ea typeface="ＭＳ Ｐゴシック" charset="0"/>
                <a:cs typeface="ＭＳ Ｐゴシック" charset="0"/>
              </a:rPr>
              <a:t> European </a:t>
            </a:r>
            <a:r>
              <a:rPr lang="de-DE" sz="1000" dirty="0" err="1" smtClean="0">
                <a:solidFill>
                  <a:srgbClr val="004C92"/>
                </a:solidFill>
                <a:ea typeface="ＭＳ Ｐゴシック" charset="0"/>
                <a:cs typeface="ＭＳ Ｐゴシック" charset="0"/>
              </a:rPr>
              <a:t>Commission</a:t>
            </a:r>
            <a:r>
              <a:rPr lang="de-DE" sz="1000" dirty="0" smtClean="0">
                <a:solidFill>
                  <a:srgbClr val="004C92"/>
                </a:solidFill>
                <a:ea typeface="ＭＳ Ｐゴシック" charset="0"/>
                <a:cs typeface="ＭＳ Ｐゴシック" charset="0"/>
              </a:rPr>
              <a:t/>
            </a:r>
            <a:br>
              <a:rPr lang="de-DE" sz="1000" dirty="0" smtClean="0">
                <a:solidFill>
                  <a:srgbClr val="004C92"/>
                </a:solidFill>
                <a:ea typeface="ＭＳ Ｐゴシック" charset="0"/>
                <a:cs typeface="ＭＳ Ｐゴシック" charset="0"/>
              </a:rPr>
            </a:br>
            <a:r>
              <a:rPr lang="de-DE" sz="1000" dirty="0" err="1" smtClean="0">
                <a:solidFill>
                  <a:srgbClr val="004C92"/>
                </a:solidFill>
                <a:ea typeface="ＭＳ Ｐゴシック" charset="0"/>
                <a:cs typeface="ＭＳ Ｐゴシック" charset="0"/>
              </a:rPr>
              <a:t>within</a:t>
            </a:r>
            <a:r>
              <a:rPr lang="de-DE" sz="1000" dirty="0" smtClean="0">
                <a:solidFill>
                  <a:srgbClr val="004C92"/>
                </a:solidFill>
                <a:ea typeface="ＭＳ Ｐゴシック" charset="0"/>
                <a:cs typeface="ＭＳ Ｐゴシック" charset="0"/>
              </a:rPr>
              <a:t> </a:t>
            </a:r>
            <a:r>
              <a:rPr lang="de-DE" sz="1000" dirty="0" err="1" smtClean="0">
                <a:solidFill>
                  <a:srgbClr val="004C92"/>
                </a:solidFill>
                <a:ea typeface="ＭＳ Ｐゴシック" charset="0"/>
                <a:cs typeface="ＭＳ Ｐゴシック" charset="0"/>
              </a:rPr>
              <a:t>the</a:t>
            </a:r>
            <a:r>
              <a:rPr lang="de-DE" sz="1000" dirty="0" smtClean="0">
                <a:solidFill>
                  <a:srgbClr val="004C92"/>
                </a:solidFill>
                <a:ea typeface="ＭＳ Ｐゴシック" charset="0"/>
                <a:cs typeface="ＭＳ Ｐゴシック" charset="0"/>
              </a:rPr>
              <a:t> 7th Framework Programme</a:t>
            </a:r>
          </a:p>
        </p:txBody>
      </p:sp>
      <p:cxnSp>
        <p:nvCxnSpPr>
          <p:cNvPr id="11" name="Gerade Verbindung 19"/>
          <p:cNvCxnSpPr>
            <a:cxnSpLocks noChangeShapeType="1"/>
          </p:cNvCxnSpPr>
          <p:nvPr userDrawn="1"/>
        </p:nvCxnSpPr>
        <p:spPr bwMode="auto">
          <a:xfrm>
            <a:off x="0" y="6237288"/>
            <a:ext cx="9144000" cy="1587"/>
          </a:xfrm>
          <a:prstGeom prst="line">
            <a:avLst/>
          </a:prstGeom>
          <a:noFill/>
          <a:ln w="60325">
            <a:solidFill>
              <a:srgbClr val="100D95"/>
            </a:solidFill>
            <a:miter lim="800000"/>
            <a:headEnd/>
            <a:tailEnd/>
          </a:ln>
          <a:extLst>
            <a:ext uri="{909E8E84-426E-40DD-AFC4-6F175D3DCCD1}">
              <a14:hiddenFill xmlns:a14="http://schemas.microsoft.com/office/drawing/2010/main">
                <a:noFill/>
              </a14:hiddenFill>
            </a:ext>
          </a:extLst>
        </p:spPr>
      </p:cxnSp>
      <p:sp>
        <p:nvSpPr>
          <p:cNvPr id="37916" name="Rectangle 28"/>
          <p:cNvSpPr>
            <a:spLocks noGrp="1" noChangeArrowheads="1"/>
          </p:cNvSpPr>
          <p:nvPr>
            <p:ph type="ctrTitle"/>
          </p:nvPr>
        </p:nvSpPr>
        <p:spPr>
          <a:xfrm>
            <a:off x="871564" y="2849581"/>
            <a:ext cx="7415212" cy="1470025"/>
          </a:xfrm>
        </p:spPr>
        <p:txBody>
          <a:bodyPr/>
          <a:lstStyle>
            <a:lvl1pPr algn="ctr">
              <a:defRPr/>
            </a:lvl1pPr>
          </a:lstStyle>
          <a:p>
            <a:r>
              <a:rPr lang="de-DE" dirty="0"/>
              <a:t>Titelmasterformat durch Klicken bearbeiten</a:t>
            </a:r>
          </a:p>
        </p:txBody>
      </p:sp>
      <p:sp>
        <p:nvSpPr>
          <p:cNvPr id="37917" name="Rectangle 29"/>
          <p:cNvSpPr>
            <a:spLocks noGrp="1" noChangeArrowheads="1"/>
          </p:cNvSpPr>
          <p:nvPr>
            <p:ph type="subTitle" idx="1"/>
          </p:nvPr>
        </p:nvSpPr>
        <p:spPr>
          <a:xfrm>
            <a:off x="1376389" y="4462482"/>
            <a:ext cx="6400800" cy="1752600"/>
          </a:xfrm>
          <a:ln>
            <a:noFill/>
          </a:ln>
        </p:spPr>
        <p:txBody>
          <a:bodyPr/>
          <a:lstStyle>
            <a:lvl1pPr marL="0" indent="0" algn="ctr">
              <a:buFontTx/>
              <a:buNone/>
              <a:defRPr sz="2000"/>
            </a:lvl1pPr>
          </a:lstStyle>
          <a:p>
            <a:r>
              <a:rPr lang="de-DE" dirty="0"/>
              <a:t>Formatvorlage des Untertitelmasters durch Klicken bearbeiten</a:t>
            </a:r>
          </a:p>
        </p:txBody>
      </p:sp>
      <p:sp>
        <p:nvSpPr>
          <p:cNvPr id="12" name="Rectangle 46"/>
          <p:cNvSpPr>
            <a:spLocks noGrp="1" noChangeArrowheads="1"/>
          </p:cNvSpPr>
          <p:nvPr>
            <p:ph type="dt" sz="half" idx="10"/>
          </p:nvPr>
        </p:nvSpPr>
        <p:spPr/>
        <p:txBody>
          <a:bodyPr/>
          <a:lstStyle>
            <a:lvl1pPr>
              <a:defRPr>
                <a:latin typeface="Times" charset="0"/>
              </a:defRPr>
            </a:lvl1pPr>
          </a:lstStyle>
          <a:p>
            <a:fld id="{4F5BAAC2-9DBC-4153-AC63-AE0C4ADF6E65}" type="datetime5">
              <a:rPr lang="de-DE" altLang="en-US"/>
              <a:pPr/>
              <a:t>15-10-09</a:t>
            </a:fld>
            <a:endParaRPr lang="en-GB" altLang="en-US"/>
          </a:p>
        </p:txBody>
      </p:sp>
    </p:spTree>
    <p:extLst>
      <p:ext uri="{BB962C8B-B14F-4D97-AF65-F5344CB8AC3E}">
        <p14:creationId xmlns:p14="http://schemas.microsoft.com/office/powerpoint/2010/main" val="1017362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85750" y="181645"/>
            <a:ext cx="6283325" cy="727075"/>
          </a:xfrm>
        </p:spPr>
        <p:txBody>
          <a:bodyPr/>
          <a:lstStyle>
            <a:lvl1pPr>
              <a:defRPr sz="2000"/>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23528" y="1268760"/>
            <a:ext cx="8147050" cy="4537075"/>
          </a:xfrm>
          <a:ln>
            <a:noFill/>
          </a:ln>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6"/>
          <p:cNvSpPr>
            <a:spLocks noGrp="1" noChangeArrowheads="1"/>
          </p:cNvSpPr>
          <p:nvPr>
            <p:ph type="dt" sz="half" idx="10"/>
          </p:nvPr>
        </p:nvSpPr>
        <p:spPr/>
        <p:txBody>
          <a:bodyPr/>
          <a:lstStyle>
            <a:lvl1pPr>
              <a:defRPr>
                <a:latin typeface="Times" charset="0"/>
              </a:defRPr>
            </a:lvl1pPr>
          </a:lstStyle>
          <a:p>
            <a:fld id="{6D2CDE1E-16CB-4CD5-8EE7-F3A6E92D2003}" type="datetime5">
              <a:rPr lang="de-DE" altLang="en-US"/>
              <a:pPr/>
              <a:t>15-10-09</a:t>
            </a:fld>
            <a:endParaRPr lang="en-GB" altLang="en-US"/>
          </a:p>
        </p:txBody>
      </p:sp>
    </p:spTree>
    <p:extLst>
      <p:ext uri="{BB962C8B-B14F-4D97-AF65-F5344CB8AC3E}">
        <p14:creationId xmlns:p14="http://schemas.microsoft.com/office/powerpoint/2010/main" val="2184085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pic>
        <p:nvPicPr>
          <p:cNvPr id="4" name="Picture 25" descr="FP7-gen-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6315075"/>
            <a:ext cx="614362"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erade Verbindung 19"/>
          <p:cNvCxnSpPr>
            <a:cxnSpLocks noChangeShapeType="1"/>
          </p:cNvCxnSpPr>
          <p:nvPr userDrawn="1"/>
        </p:nvCxnSpPr>
        <p:spPr bwMode="auto">
          <a:xfrm>
            <a:off x="0" y="6237288"/>
            <a:ext cx="9144000" cy="1587"/>
          </a:xfrm>
          <a:prstGeom prst="line">
            <a:avLst/>
          </a:prstGeom>
          <a:noFill/>
          <a:ln w="60325">
            <a:solidFill>
              <a:srgbClr val="100D95"/>
            </a:solidFill>
            <a:miter lim="800000"/>
            <a:headEnd/>
            <a:tailEnd/>
          </a:ln>
          <a:extLst>
            <a:ext uri="{909E8E84-426E-40DD-AFC4-6F175D3DCCD1}">
              <a14:hiddenFill xmlns:a14="http://schemas.microsoft.com/office/drawing/2010/main">
                <a:noFill/>
              </a14:hiddenFill>
            </a:ext>
          </a:extLst>
        </p:spPr>
      </p:cxnSp>
      <p:pic>
        <p:nvPicPr>
          <p:cNvPr id="6" name="Picture 25" descr="FP7-gen-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6313488"/>
            <a:ext cx="6143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23"/>
          <p:cNvSpPr txBox="1">
            <a:spLocks noChangeArrowheads="1"/>
          </p:cNvSpPr>
          <p:nvPr userDrawn="1"/>
        </p:nvSpPr>
        <p:spPr bwMode="auto">
          <a:xfrm>
            <a:off x="684213" y="6356350"/>
            <a:ext cx="3065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defRPr/>
            </a:pPr>
            <a:r>
              <a:rPr lang="de-DE" sz="1000" dirty="0" smtClean="0">
                <a:solidFill>
                  <a:srgbClr val="004C92"/>
                </a:solidFill>
                <a:ea typeface="ＭＳ Ｐゴシック" charset="0"/>
                <a:cs typeface="ＭＳ Ｐゴシック" charset="0"/>
              </a:rPr>
              <a:t>EuroHYP-1 </a:t>
            </a:r>
            <a:r>
              <a:rPr lang="de-DE" sz="1000" dirty="0" err="1" smtClean="0">
                <a:solidFill>
                  <a:srgbClr val="004C92"/>
                </a:solidFill>
                <a:ea typeface="ＭＳ Ｐゴシック" charset="0"/>
                <a:cs typeface="ＭＳ Ｐゴシック" charset="0"/>
              </a:rPr>
              <a:t>is</a:t>
            </a:r>
            <a:r>
              <a:rPr lang="de-DE" sz="1000" dirty="0" smtClean="0">
                <a:solidFill>
                  <a:srgbClr val="004C92"/>
                </a:solidFill>
                <a:ea typeface="ＭＳ Ｐゴシック" charset="0"/>
                <a:cs typeface="ＭＳ Ｐゴシック" charset="0"/>
              </a:rPr>
              <a:t> </a:t>
            </a:r>
            <a:r>
              <a:rPr lang="de-DE" sz="1000" dirty="0" err="1" smtClean="0">
                <a:solidFill>
                  <a:srgbClr val="004C92"/>
                </a:solidFill>
                <a:ea typeface="ＭＳ Ｐゴシック" charset="0"/>
                <a:cs typeface="ＭＳ Ｐゴシック" charset="0"/>
              </a:rPr>
              <a:t>funded</a:t>
            </a:r>
            <a:r>
              <a:rPr lang="de-DE" sz="1000" dirty="0" smtClean="0">
                <a:solidFill>
                  <a:srgbClr val="004C92"/>
                </a:solidFill>
                <a:ea typeface="ＭＳ Ｐゴシック" charset="0"/>
                <a:cs typeface="ＭＳ Ｐゴシック" charset="0"/>
              </a:rPr>
              <a:t> </a:t>
            </a:r>
            <a:r>
              <a:rPr lang="de-DE" sz="1000" dirty="0" err="1" smtClean="0">
                <a:solidFill>
                  <a:srgbClr val="004C92"/>
                </a:solidFill>
                <a:ea typeface="ＭＳ Ｐゴシック" charset="0"/>
                <a:cs typeface="ＭＳ Ｐゴシック" charset="0"/>
              </a:rPr>
              <a:t>by</a:t>
            </a:r>
            <a:r>
              <a:rPr lang="de-DE" sz="1000" dirty="0" smtClean="0">
                <a:solidFill>
                  <a:srgbClr val="004C92"/>
                </a:solidFill>
                <a:ea typeface="ＭＳ Ｐゴシック" charset="0"/>
                <a:cs typeface="ＭＳ Ｐゴシック" charset="0"/>
              </a:rPr>
              <a:t> </a:t>
            </a:r>
            <a:r>
              <a:rPr lang="de-DE" sz="1000" dirty="0" err="1" smtClean="0">
                <a:solidFill>
                  <a:srgbClr val="004C92"/>
                </a:solidFill>
                <a:ea typeface="ＭＳ Ｐゴシック" charset="0"/>
                <a:cs typeface="ＭＳ Ｐゴシック" charset="0"/>
              </a:rPr>
              <a:t>the</a:t>
            </a:r>
            <a:r>
              <a:rPr lang="de-DE" sz="1000" dirty="0" smtClean="0">
                <a:solidFill>
                  <a:srgbClr val="004C92"/>
                </a:solidFill>
                <a:ea typeface="ＭＳ Ｐゴシック" charset="0"/>
                <a:cs typeface="ＭＳ Ｐゴシック" charset="0"/>
              </a:rPr>
              <a:t> European </a:t>
            </a:r>
            <a:r>
              <a:rPr lang="de-DE" sz="1000" dirty="0" err="1" smtClean="0">
                <a:solidFill>
                  <a:srgbClr val="004C92"/>
                </a:solidFill>
                <a:ea typeface="ＭＳ Ｐゴシック" charset="0"/>
                <a:cs typeface="ＭＳ Ｐゴシック" charset="0"/>
              </a:rPr>
              <a:t>Commission</a:t>
            </a:r>
            <a:r>
              <a:rPr lang="de-DE" sz="1000" dirty="0" smtClean="0">
                <a:solidFill>
                  <a:srgbClr val="004C92"/>
                </a:solidFill>
                <a:ea typeface="ＭＳ Ｐゴシック" charset="0"/>
                <a:cs typeface="ＭＳ Ｐゴシック" charset="0"/>
              </a:rPr>
              <a:t/>
            </a:r>
            <a:br>
              <a:rPr lang="de-DE" sz="1000" dirty="0" smtClean="0">
                <a:solidFill>
                  <a:srgbClr val="004C92"/>
                </a:solidFill>
                <a:ea typeface="ＭＳ Ｐゴシック" charset="0"/>
                <a:cs typeface="ＭＳ Ｐゴシック" charset="0"/>
              </a:rPr>
            </a:br>
            <a:r>
              <a:rPr lang="de-DE" sz="1000" dirty="0" err="1" smtClean="0">
                <a:solidFill>
                  <a:srgbClr val="004C92"/>
                </a:solidFill>
                <a:ea typeface="ＭＳ Ｐゴシック" charset="0"/>
                <a:cs typeface="ＭＳ Ｐゴシック" charset="0"/>
              </a:rPr>
              <a:t>within</a:t>
            </a:r>
            <a:r>
              <a:rPr lang="de-DE" sz="1000" dirty="0" smtClean="0">
                <a:solidFill>
                  <a:srgbClr val="004C92"/>
                </a:solidFill>
                <a:ea typeface="ＭＳ Ｐゴシック" charset="0"/>
                <a:cs typeface="ＭＳ Ｐゴシック" charset="0"/>
              </a:rPr>
              <a:t> </a:t>
            </a:r>
            <a:r>
              <a:rPr lang="de-DE" sz="1000" dirty="0" err="1" smtClean="0">
                <a:solidFill>
                  <a:srgbClr val="004C92"/>
                </a:solidFill>
                <a:ea typeface="ＭＳ Ｐゴシック" charset="0"/>
                <a:cs typeface="ＭＳ Ｐゴシック" charset="0"/>
              </a:rPr>
              <a:t>the</a:t>
            </a:r>
            <a:r>
              <a:rPr lang="de-DE" sz="1000" dirty="0" smtClean="0">
                <a:solidFill>
                  <a:srgbClr val="004C92"/>
                </a:solidFill>
                <a:ea typeface="ＭＳ Ｐゴシック" charset="0"/>
                <a:cs typeface="ＭＳ Ｐゴシック" charset="0"/>
              </a:rPr>
              <a:t> 7th Framework Programme</a:t>
            </a:r>
          </a:p>
        </p:txBody>
      </p:sp>
      <p:cxnSp>
        <p:nvCxnSpPr>
          <p:cNvPr id="8" name="Gerade Verbindung 19"/>
          <p:cNvCxnSpPr>
            <a:cxnSpLocks noChangeShapeType="1"/>
          </p:cNvCxnSpPr>
          <p:nvPr userDrawn="1"/>
        </p:nvCxnSpPr>
        <p:spPr bwMode="auto">
          <a:xfrm>
            <a:off x="0" y="6237288"/>
            <a:ext cx="9144000" cy="1587"/>
          </a:xfrm>
          <a:prstGeom prst="line">
            <a:avLst/>
          </a:prstGeom>
          <a:noFill/>
          <a:ln w="60325">
            <a:solidFill>
              <a:srgbClr val="100D95"/>
            </a:solidFill>
            <a:miter lim="800000"/>
            <a:headEnd/>
            <a:tailEnd/>
          </a:ln>
          <a:extLst>
            <a:ext uri="{909E8E84-426E-40DD-AFC4-6F175D3DCCD1}">
              <a14:hiddenFill xmlns:a14="http://schemas.microsoft.com/office/drawing/2010/main">
                <a:noFill/>
              </a14:hiddenFill>
            </a:ext>
          </a:extLst>
        </p:spPr>
      </p:cxnSp>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ln>
            <a:noFill/>
          </a:ln>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9" name="Rectangle 46"/>
          <p:cNvSpPr>
            <a:spLocks noGrp="1" noChangeArrowheads="1"/>
          </p:cNvSpPr>
          <p:nvPr>
            <p:ph type="dt" sz="half" idx="10"/>
          </p:nvPr>
        </p:nvSpPr>
        <p:spPr/>
        <p:txBody>
          <a:bodyPr/>
          <a:lstStyle>
            <a:lvl1pPr>
              <a:defRPr>
                <a:latin typeface="Times" charset="0"/>
              </a:defRPr>
            </a:lvl1pPr>
          </a:lstStyle>
          <a:p>
            <a:fld id="{66EC92E0-09D0-4DFE-AC17-40D6A3822615}" type="datetime5">
              <a:rPr lang="de-DE" altLang="en-US"/>
              <a:pPr/>
              <a:t>15-10-09</a:t>
            </a:fld>
            <a:endParaRPr lang="en-GB" altLang="en-US"/>
          </a:p>
        </p:txBody>
      </p:sp>
    </p:spTree>
    <p:extLst>
      <p:ext uri="{BB962C8B-B14F-4D97-AF65-F5344CB8AC3E}">
        <p14:creationId xmlns:p14="http://schemas.microsoft.com/office/powerpoint/2010/main" val="3315447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285750" y="181645"/>
            <a:ext cx="6283325" cy="727075"/>
          </a:xfrm>
        </p:spPr>
        <p:txBody>
          <a:bodyPr/>
          <a:lstStyle>
            <a:lvl1pPr>
              <a:defRPr sz="2000"/>
            </a:lvl1pPr>
          </a:lstStyle>
          <a:p>
            <a:r>
              <a:rPr lang="de-DE" dirty="0" smtClean="0"/>
              <a:t>Titelmasterformat durch Klicken bearbeiten</a:t>
            </a:r>
            <a:endParaRPr lang="de-DE" dirty="0"/>
          </a:p>
        </p:txBody>
      </p:sp>
      <p:sp>
        <p:nvSpPr>
          <p:cNvPr id="3" name="Inhaltsplatzhalter 2"/>
          <p:cNvSpPr>
            <a:spLocks noGrp="1"/>
          </p:cNvSpPr>
          <p:nvPr>
            <p:ph sz="half" idx="1"/>
          </p:nvPr>
        </p:nvSpPr>
        <p:spPr>
          <a:xfrm>
            <a:off x="444500" y="1455738"/>
            <a:ext cx="3997325" cy="4537075"/>
          </a:xfrm>
          <a:ln>
            <a:no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94225" y="1455738"/>
            <a:ext cx="3997325" cy="4537075"/>
          </a:xfrm>
          <a:ln>
            <a:no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6"/>
          <p:cNvSpPr>
            <a:spLocks noGrp="1" noChangeArrowheads="1"/>
          </p:cNvSpPr>
          <p:nvPr>
            <p:ph type="dt" sz="half" idx="10"/>
          </p:nvPr>
        </p:nvSpPr>
        <p:spPr/>
        <p:txBody>
          <a:bodyPr/>
          <a:lstStyle>
            <a:lvl1pPr>
              <a:defRPr>
                <a:latin typeface="Times" charset="0"/>
              </a:defRPr>
            </a:lvl1pPr>
          </a:lstStyle>
          <a:p>
            <a:fld id="{9FCE1521-5CB3-45C0-8621-AC2C654A36EA}" type="datetime5">
              <a:rPr lang="de-DE" altLang="en-US"/>
              <a:pPr/>
              <a:t>15-10-09</a:t>
            </a:fld>
            <a:endParaRPr lang="en-GB" altLang="en-US"/>
          </a:p>
        </p:txBody>
      </p:sp>
    </p:spTree>
    <p:extLst>
      <p:ext uri="{BB962C8B-B14F-4D97-AF65-F5344CB8AC3E}">
        <p14:creationId xmlns:p14="http://schemas.microsoft.com/office/powerpoint/2010/main" val="4211299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23528" y="188640"/>
            <a:ext cx="8229600" cy="706090"/>
          </a:xfrm>
        </p:spPr>
        <p:txBody>
          <a:bodyPr/>
          <a:lstStyle>
            <a:lvl1pPr>
              <a:defRPr sz="2000"/>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535113"/>
            <a:ext cx="4040188" cy="639762"/>
          </a:xfrm>
          <a:ln>
            <a:noFill/>
          </a:ln>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ln>
            <a:noFill/>
          </a:ln>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ln>
            <a:noFill/>
          </a:ln>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ln>
            <a:noFill/>
          </a:ln>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6"/>
          <p:cNvSpPr>
            <a:spLocks noGrp="1" noChangeArrowheads="1"/>
          </p:cNvSpPr>
          <p:nvPr>
            <p:ph type="dt" sz="half" idx="10"/>
          </p:nvPr>
        </p:nvSpPr>
        <p:spPr/>
        <p:txBody>
          <a:bodyPr/>
          <a:lstStyle>
            <a:lvl1pPr>
              <a:defRPr>
                <a:latin typeface="Times" charset="0"/>
              </a:defRPr>
            </a:lvl1pPr>
          </a:lstStyle>
          <a:p>
            <a:fld id="{2E535394-29F6-45DE-9C17-9E3B7B3C7A42}" type="datetime5">
              <a:rPr lang="de-DE" altLang="en-US"/>
              <a:pPr/>
              <a:t>15-10-09</a:t>
            </a:fld>
            <a:endParaRPr lang="en-GB" altLang="en-US"/>
          </a:p>
        </p:txBody>
      </p:sp>
    </p:spTree>
    <p:extLst>
      <p:ext uri="{BB962C8B-B14F-4D97-AF65-F5344CB8AC3E}">
        <p14:creationId xmlns:p14="http://schemas.microsoft.com/office/powerpoint/2010/main" val="2769857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829498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85750" y="181645"/>
            <a:ext cx="6283325" cy="727075"/>
          </a:xfrm>
        </p:spPr>
        <p:txBody>
          <a:bodyPr/>
          <a:lstStyle>
            <a:lvl1pPr>
              <a:defRPr sz="2000"/>
            </a:lvl1pPr>
          </a:lstStyle>
          <a:p>
            <a:r>
              <a:rPr lang="de-DE" dirty="0" smtClean="0"/>
              <a:t>Titelmasterformat durch Klicken bearbeiten</a:t>
            </a:r>
            <a:endParaRPr lang="de-DE" dirty="0"/>
          </a:p>
        </p:txBody>
      </p:sp>
      <p:sp>
        <p:nvSpPr>
          <p:cNvPr id="3" name="Rectangle 46"/>
          <p:cNvSpPr>
            <a:spLocks noGrp="1" noChangeArrowheads="1"/>
          </p:cNvSpPr>
          <p:nvPr>
            <p:ph type="dt" sz="half" idx="10"/>
          </p:nvPr>
        </p:nvSpPr>
        <p:spPr/>
        <p:txBody>
          <a:bodyPr/>
          <a:lstStyle>
            <a:lvl1pPr>
              <a:defRPr>
                <a:latin typeface="Times" charset="0"/>
              </a:defRPr>
            </a:lvl1pPr>
          </a:lstStyle>
          <a:p>
            <a:fld id="{FB39F714-F47C-4A96-AD2C-BBE63653346D}" type="datetime5">
              <a:rPr lang="de-DE" altLang="en-US"/>
              <a:pPr/>
              <a:t>15-10-09</a:t>
            </a:fld>
            <a:endParaRPr lang="en-GB" altLang="en-US"/>
          </a:p>
        </p:txBody>
      </p:sp>
    </p:spTree>
    <p:extLst>
      <p:ext uri="{BB962C8B-B14F-4D97-AF65-F5344CB8AC3E}">
        <p14:creationId xmlns:p14="http://schemas.microsoft.com/office/powerpoint/2010/main" val="3029478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6"/>
          <p:cNvSpPr>
            <a:spLocks noGrp="1" noChangeArrowheads="1"/>
          </p:cNvSpPr>
          <p:nvPr>
            <p:ph type="dt" sz="half" idx="10"/>
          </p:nvPr>
        </p:nvSpPr>
        <p:spPr/>
        <p:txBody>
          <a:bodyPr/>
          <a:lstStyle>
            <a:lvl1pPr>
              <a:defRPr>
                <a:latin typeface="Times" charset="0"/>
              </a:defRPr>
            </a:lvl1pPr>
          </a:lstStyle>
          <a:p>
            <a:fld id="{6E1DC4D9-8CAD-4641-A338-45E1033DB380}" type="datetime5">
              <a:rPr lang="de-DE" altLang="en-US"/>
              <a:pPr/>
              <a:t>15-10-09</a:t>
            </a:fld>
            <a:endParaRPr lang="en-GB" altLang="en-US"/>
          </a:p>
        </p:txBody>
      </p:sp>
    </p:spTree>
    <p:extLst>
      <p:ext uri="{BB962C8B-B14F-4D97-AF65-F5344CB8AC3E}">
        <p14:creationId xmlns:p14="http://schemas.microsoft.com/office/powerpoint/2010/main" val="4123922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ln>
            <a:noFill/>
          </a:ln>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ln>
            <a:noFill/>
          </a:ln>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6"/>
          <p:cNvSpPr>
            <a:spLocks noGrp="1" noChangeArrowheads="1"/>
          </p:cNvSpPr>
          <p:nvPr>
            <p:ph type="dt" sz="half" idx="10"/>
          </p:nvPr>
        </p:nvSpPr>
        <p:spPr/>
        <p:txBody>
          <a:bodyPr/>
          <a:lstStyle>
            <a:lvl1pPr>
              <a:defRPr>
                <a:latin typeface="Times" charset="0"/>
              </a:defRPr>
            </a:lvl1pPr>
          </a:lstStyle>
          <a:p>
            <a:fld id="{38242AD2-5C61-4A6B-BF9A-DE26C916C807}" type="datetime5">
              <a:rPr lang="de-DE" altLang="en-US"/>
              <a:pPr/>
              <a:t>15-10-09</a:t>
            </a:fld>
            <a:endParaRPr lang="en-GB" altLang="en-US"/>
          </a:p>
        </p:txBody>
      </p:sp>
    </p:spTree>
    <p:extLst>
      <p:ext uri="{BB962C8B-B14F-4D97-AF65-F5344CB8AC3E}">
        <p14:creationId xmlns:p14="http://schemas.microsoft.com/office/powerpoint/2010/main" val="1290413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a:ln>
            <a:noFill/>
          </a:ln>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6"/>
          <p:cNvSpPr>
            <a:spLocks noGrp="1" noChangeArrowheads="1"/>
          </p:cNvSpPr>
          <p:nvPr>
            <p:ph type="dt" sz="half" idx="10"/>
          </p:nvPr>
        </p:nvSpPr>
        <p:spPr/>
        <p:txBody>
          <a:bodyPr/>
          <a:lstStyle>
            <a:lvl1pPr>
              <a:defRPr>
                <a:latin typeface="Times" charset="0"/>
              </a:defRPr>
            </a:lvl1pPr>
          </a:lstStyle>
          <a:p>
            <a:fld id="{7BA4057F-D825-4090-92A7-10B253D750E7}" type="datetime5">
              <a:rPr lang="de-DE" altLang="en-US"/>
              <a:pPr/>
              <a:t>15-10-09</a:t>
            </a:fld>
            <a:endParaRPr lang="en-GB" altLang="en-US"/>
          </a:p>
        </p:txBody>
      </p:sp>
    </p:spTree>
    <p:extLst>
      <p:ext uri="{BB962C8B-B14F-4D97-AF65-F5344CB8AC3E}">
        <p14:creationId xmlns:p14="http://schemas.microsoft.com/office/powerpoint/2010/main" val="1105633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285750" y="181645"/>
            <a:ext cx="6283325" cy="727075"/>
          </a:xfrm>
        </p:spPr>
        <p:txBody>
          <a:bodyPr/>
          <a:lstStyle>
            <a:lvl1pPr>
              <a:defRPr sz="2000"/>
            </a:lvl1pPr>
          </a:lstStyle>
          <a:p>
            <a:r>
              <a:rPr lang="de-DE" dirty="0" smtClean="0"/>
              <a:t>Titelmasterformat durch Klicken bearbeiten</a:t>
            </a:r>
            <a:endParaRPr lang="de-DE" dirty="0"/>
          </a:p>
        </p:txBody>
      </p:sp>
      <p:sp>
        <p:nvSpPr>
          <p:cNvPr id="3" name="Vertikaler Textplatzhalter 2"/>
          <p:cNvSpPr>
            <a:spLocks noGrp="1"/>
          </p:cNvSpPr>
          <p:nvPr>
            <p:ph type="body" orient="vert" idx="1"/>
          </p:nvPr>
        </p:nvSpPr>
        <p:spPr>
          <a:ln>
            <a:noFill/>
          </a:ln>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6"/>
          <p:cNvSpPr>
            <a:spLocks noGrp="1" noChangeArrowheads="1"/>
          </p:cNvSpPr>
          <p:nvPr>
            <p:ph type="dt" sz="half" idx="10"/>
          </p:nvPr>
        </p:nvSpPr>
        <p:spPr/>
        <p:txBody>
          <a:bodyPr/>
          <a:lstStyle>
            <a:lvl1pPr>
              <a:defRPr>
                <a:latin typeface="Times" charset="0"/>
              </a:defRPr>
            </a:lvl1pPr>
          </a:lstStyle>
          <a:p>
            <a:fld id="{71E366B9-C151-4914-8021-AD480D496994}" type="datetime5">
              <a:rPr lang="de-DE" altLang="en-US"/>
              <a:pPr/>
              <a:t>15-10-09</a:t>
            </a:fld>
            <a:endParaRPr lang="en-GB" altLang="en-US"/>
          </a:p>
        </p:txBody>
      </p:sp>
    </p:spTree>
    <p:extLst>
      <p:ext uri="{BB962C8B-B14F-4D97-AF65-F5344CB8AC3E}">
        <p14:creationId xmlns:p14="http://schemas.microsoft.com/office/powerpoint/2010/main" val="2103148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54788" y="115888"/>
            <a:ext cx="2036762" cy="58769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44500" y="115888"/>
            <a:ext cx="5957888" cy="5876925"/>
          </a:xfrm>
          <a:ln>
            <a:noFill/>
          </a:ln>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6"/>
          <p:cNvSpPr>
            <a:spLocks noGrp="1" noChangeArrowheads="1"/>
          </p:cNvSpPr>
          <p:nvPr>
            <p:ph type="dt" sz="half" idx="10"/>
          </p:nvPr>
        </p:nvSpPr>
        <p:spPr/>
        <p:txBody>
          <a:bodyPr/>
          <a:lstStyle>
            <a:lvl1pPr>
              <a:defRPr>
                <a:latin typeface="Times" charset="0"/>
              </a:defRPr>
            </a:lvl1pPr>
          </a:lstStyle>
          <a:p>
            <a:fld id="{1C8E2DC4-D417-4C51-9101-8F670CADC382}" type="datetime5">
              <a:rPr lang="de-DE" altLang="en-US"/>
              <a:pPr/>
              <a:t>15-10-09</a:t>
            </a:fld>
            <a:endParaRPr lang="en-GB" altLang="en-US"/>
          </a:p>
        </p:txBody>
      </p:sp>
    </p:spTree>
    <p:extLst>
      <p:ext uri="{BB962C8B-B14F-4D97-AF65-F5344CB8AC3E}">
        <p14:creationId xmlns:p14="http://schemas.microsoft.com/office/powerpoint/2010/main" val="2936526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3081819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228600" y="1219200"/>
            <a:ext cx="4283075"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64075" y="1219200"/>
            <a:ext cx="4284663"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42856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230491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412447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750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440367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35877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E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228600" y="1219200"/>
            <a:ext cx="872013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099" name="Rectangle 3"/>
          <p:cNvSpPr>
            <a:spLocks noGrp="1" noChangeArrowheads="1"/>
          </p:cNvSpPr>
          <p:nvPr>
            <p:ph type="title"/>
          </p:nvPr>
        </p:nvSpPr>
        <p:spPr bwMode="auto">
          <a:xfrm>
            <a:off x="228600" y="152400"/>
            <a:ext cx="8667750" cy="838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7" tIns="44450" rIns="90487" bIns="44450" numCol="1" anchor="ctr" anchorCtr="0" compatLnSpc="1">
            <a:prstTxWarp prst="textNoShape">
              <a:avLst/>
            </a:prstTxWarp>
          </a:bodyPr>
          <a:lstStyle/>
          <a:p>
            <a:pPr lvl="0"/>
            <a:r>
              <a:rPr lang="en-GB"/>
              <a:t>Click to edit Master title style</a:t>
            </a:r>
          </a:p>
        </p:txBody>
      </p:sp>
    </p:spTree>
  </p:cSld>
  <p:clrMap bg1="dk2" tx1="lt1" bg2="dk1" tx2="lt2" accent1="accent1" accent2="accent2" accent3="accent3" accent4="accent4" accent5="accent5" accent6="accent6" hlink="hlink" folHlink="folHlink"/>
  <p:sldLayoutIdLst>
    <p:sldLayoutId id="2147484724" r:id="rId1"/>
    <p:sldLayoutId id="2147484725" r:id="rId2"/>
    <p:sldLayoutId id="2147484726" r:id="rId3"/>
    <p:sldLayoutId id="2147484727" r:id="rId4"/>
    <p:sldLayoutId id="2147484728" r:id="rId5"/>
    <p:sldLayoutId id="2147484729" r:id="rId6"/>
    <p:sldLayoutId id="2147484730" r:id="rId7"/>
    <p:sldLayoutId id="2147484731" r:id="rId8"/>
    <p:sldLayoutId id="2147484732" r:id="rId9"/>
    <p:sldLayoutId id="2147484733" r:id="rId10"/>
    <p:sldLayoutId id="2147484734" r:id="rId11"/>
    <p:sldLayoutId id="2147484735" r:id="rId12"/>
    <p:sldLayoutId id="2147484736" r:id="rId13"/>
    <p:sldLayoutId id="2147484737" r:id="rId14"/>
  </p:sldLayoutIdLst>
  <p:txStyles>
    <p:titleStyle>
      <a:lvl1pPr algn="l" rtl="0" eaLnBrk="0" fontAlgn="base" hangingPunct="0">
        <a:spcBef>
          <a:spcPct val="0"/>
        </a:spcBef>
        <a:spcAft>
          <a:spcPct val="0"/>
        </a:spcAft>
        <a:defRPr sz="36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600">
          <a:solidFill>
            <a:schemeClr val="tx2"/>
          </a:solidFill>
          <a:latin typeface="Verdana" pitchFamily="-111" charset="0"/>
          <a:ea typeface="MS PGothic" pitchFamily="34" charset="-128"/>
          <a:cs typeface="MS PGothic" charset="0"/>
        </a:defRPr>
      </a:lvl2pPr>
      <a:lvl3pPr algn="l" rtl="0" eaLnBrk="0" fontAlgn="base" hangingPunct="0">
        <a:spcBef>
          <a:spcPct val="0"/>
        </a:spcBef>
        <a:spcAft>
          <a:spcPct val="0"/>
        </a:spcAft>
        <a:defRPr sz="3600">
          <a:solidFill>
            <a:schemeClr val="tx2"/>
          </a:solidFill>
          <a:latin typeface="Verdana" pitchFamily="-111" charset="0"/>
          <a:ea typeface="MS PGothic" pitchFamily="34" charset="-128"/>
          <a:cs typeface="MS PGothic" charset="0"/>
        </a:defRPr>
      </a:lvl3pPr>
      <a:lvl4pPr algn="l" rtl="0" eaLnBrk="0" fontAlgn="base" hangingPunct="0">
        <a:spcBef>
          <a:spcPct val="0"/>
        </a:spcBef>
        <a:spcAft>
          <a:spcPct val="0"/>
        </a:spcAft>
        <a:defRPr sz="3600">
          <a:solidFill>
            <a:schemeClr val="tx2"/>
          </a:solidFill>
          <a:latin typeface="Verdana" pitchFamily="-111" charset="0"/>
          <a:ea typeface="MS PGothic" pitchFamily="34" charset="-128"/>
          <a:cs typeface="MS PGothic" charset="0"/>
        </a:defRPr>
      </a:lvl4pPr>
      <a:lvl5pPr algn="l" rtl="0" eaLnBrk="0" fontAlgn="base" hangingPunct="0">
        <a:spcBef>
          <a:spcPct val="0"/>
        </a:spcBef>
        <a:spcAft>
          <a:spcPct val="0"/>
        </a:spcAft>
        <a:defRPr sz="3600">
          <a:solidFill>
            <a:schemeClr val="tx2"/>
          </a:solidFill>
          <a:latin typeface="Verdana" pitchFamily="-111" charset="0"/>
          <a:ea typeface="MS PGothic" pitchFamily="34" charset="-128"/>
          <a:cs typeface="MS PGothic" charset="0"/>
        </a:defRPr>
      </a:lvl5pPr>
      <a:lvl6pPr marL="457200" algn="l" rtl="0" eaLnBrk="0" fontAlgn="base" hangingPunct="0">
        <a:spcBef>
          <a:spcPct val="0"/>
        </a:spcBef>
        <a:spcAft>
          <a:spcPct val="0"/>
        </a:spcAft>
        <a:defRPr sz="3600">
          <a:solidFill>
            <a:schemeClr val="tx2"/>
          </a:solidFill>
          <a:latin typeface="Verdana" pitchFamily="-111" charset="0"/>
        </a:defRPr>
      </a:lvl6pPr>
      <a:lvl7pPr marL="914400" algn="l" rtl="0" eaLnBrk="0" fontAlgn="base" hangingPunct="0">
        <a:spcBef>
          <a:spcPct val="0"/>
        </a:spcBef>
        <a:spcAft>
          <a:spcPct val="0"/>
        </a:spcAft>
        <a:defRPr sz="3600">
          <a:solidFill>
            <a:schemeClr val="tx2"/>
          </a:solidFill>
          <a:latin typeface="Verdana" pitchFamily="-111" charset="0"/>
        </a:defRPr>
      </a:lvl7pPr>
      <a:lvl8pPr marL="1371600" algn="l" rtl="0" eaLnBrk="0" fontAlgn="base" hangingPunct="0">
        <a:spcBef>
          <a:spcPct val="0"/>
        </a:spcBef>
        <a:spcAft>
          <a:spcPct val="0"/>
        </a:spcAft>
        <a:defRPr sz="3600">
          <a:solidFill>
            <a:schemeClr val="tx2"/>
          </a:solidFill>
          <a:latin typeface="Verdana" pitchFamily="-111" charset="0"/>
        </a:defRPr>
      </a:lvl8pPr>
      <a:lvl9pPr marL="1828800" algn="l" rtl="0" eaLnBrk="0" fontAlgn="base" hangingPunct="0">
        <a:spcBef>
          <a:spcPct val="0"/>
        </a:spcBef>
        <a:spcAft>
          <a:spcPct val="0"/>
        </a:spcAft>
        <a:defRPr sz="3600">
          <a:solidFill>
            <a:schemeClr val="tx2"/>
          </a:solidFill>
          <a:latin typeface="Verdana" pitchFamily="-111" charset="0"/>
        </a:defRPr>
      </a:lvl9pPr>
    </p:titleStyle>
    <p:bodyStyle>
      <a:lvl1pPr marL="342900" indent="-342900" algn="l" rtl="0" eaLnBrk="0" fontAlgn="base" hangingPunct="0">
        <a:spcBef>
          <a:spcPct val="20000"/>
        </a:spcBef>
        <a:spcAft>
          <a:spcPct val="0"/>
        </a:spcAft>
        <a:buClr>
          <a:schemeClr val="tx2"/>
        </a:buClr>
        <a:buSzPct val="75000"/>
        <a:buFont typeface="Wingdings 3" pitchFamily="18" charset="2"/>
        <a:buChar char="p"/>
        <a:defRPr sz="28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tx2"/>
        </a:buClr>
        <a:buSzPct val="75000"/>
        <a:buFont typeface="Wingdings 3" pitchFamily="18" charset="2"/>
        <a:buChar char="p"/>
        <a:defRPr sz="24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tx2"/>
        </a:buClr>
        <a:buSzPct val="65000"/>
        <a:buFont typeface="Wingdings 3" pitchFamily="18" charset="2"/>
        <a:buChar char="p"/>
        <a:defRPr sz="20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tx2"/>
        </a:buClr>
        <a:buSzPct val="100000"/>
        <a:buFont typeface="Wingdings 3" pitchFamily="18" charset="2"/>
        <a:buChar char="p"/>
        <a:defRPr>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tx2"/>
        </a:buClr>
        <a:buSzPct val="100000"/>
        <a:buFont typeface="Wingdings 3" pitchFamily="18" charset="2"/>
        <a:buChar char="p"/>
        <a:defRPr sz="1000">
          <a:solidFill>
            <a:schemeClr val="tx1"/>
          </a:solidFill>
          <a:latin typeface="+mn-lt"/>
          <a:ea typeface="MS PGothic" pitchFamily="34" charset="-128"/>
          <a:cs typeface="MS PGothic" charset="0"/>
        </a:defRPr>
      </a:lvl5pPr>
      <a:lvl6pPr marL="2514600" indent="-228600" algn="l" rtl="0" eaLnBrk="0" fontAlgn="base" hangingPunct="0">
        <a:spcBef>
          <a:spcPct val="20000"/>
        </a:spcBef>
        <a:spcAft>
          <a:spcPct val="0"/>
        </a:spcAft>
        <a:buClr>
          <a:schemeClr val="tx2"/>
        </a:buClr>
        <a:buSzPct val="100000"/>
        <a:buFont typeface="Wingdings 3" pitchFamily="-111" charset="2"/>
        <a:buChar char="p"/>
        <a:defRPr sz="1000">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lr>
          <a:schemeClr val="tx2"/>
        </a:buClr>
        <a:buSzPct val="100000"/>
        <a:buFont typeface="Wingdings 3" pitchFamily="-111" charset="2"/>
        <a:buChar char="p"/>
        <a:defRPr sz="1000">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lr>
          <a:schemeClr val="tx2"/>
        </a:buClr>
        <a:buSzPct val="100000"/>
        <a:buFont typeface="Wingdings 3" pitchFamily="-111" charset="2"/>
        <a:buChar char="p"/>
        <a:defRPr sz="1000">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lr>
          <a:schemeClr val="tx2"/>
        </a:buClr>
        <a:buSzPct val="100000"/>
        <a:buFont typeface="Wingdings 3" pitchFamily="-111" charset="2"/>
        <a:buChar char="p"/>
        <a:defRPr sz="1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45"/>
          <p:cNvSpPr>
            <a:spLocks noGrp="1" noChangeArrowheads="1"/>
          </p:cNvSpPr>
          <p:nvPr>
            <p:ph type="body" idx="1"/>
          </p:nvPr>
        </p:nvSpPr>
        <p:spPr bwMode="auto">
          <a:xfrm>
            <a:off x="307975" y="1268413"/>
            <a:ext cx="85121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bevel/>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Heading</a:t>
            </a:r>
          </a:p>
          <a:p>
            <a:pPr lvl="1"/>
            <a:r>
              <a:rPr lang="en-GB" altLang="en-US" smtClean="0"/>
              <a:t>subheading</a:t>
            </a:r>
          </a:p>
          <a:p>
            <a:pPr lvl="2"/>
            <a:r>
              <a:rPr lang="en-GB" altLang="en-US" smtClean="0"/>
              <a:t>text</a:t>
            </a:r>
          </a:p>
        </p:txBody>
      </p:sp>
      <p:sp>
        <p:nvSpPr>
          <p:cNvPr id="3075" name="Rectangle 48"/>
          <p:cNvSpPr>
            <a:spLocks noGrp="1" noChangeArrowheads="1"/>
          </p:cNvSpPr>
          <p:nvPr>
            <p:ph type="title"/>
          </p:nvPr>
        </p:nvSpPr>
        <p:spPr bwMode="auto">
          <a:xfrm>
            <a:off x="285750" y="58738"/>
            <a:ext cx="628332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smtClean="0"/>
              <a:t>Titel</a:t>
            </a:r>
          </a:p>
        </p:txBody>
      </p:sp>
      <p:cxnSp>
        <p:nvCxnSpPr>
          <p:cNvPr id="3076" name="Gerade Verbindung 19"/>
          <p:cNvCxnSpPr>
            <a:cxnSpLocks noChangeShapeType="1"/>
          </p:cNvCxnSpPr>
          <p:nvPr/>
        </p:nvCxnSpPr>
        <p:spPr bwMode="auto">
          <a:xfrm>
            <a:off x="0" y="1041400"/>
            <a:ext cx="9144000" cy="1588"/>
          </a:xfrm>
          <a:prstGeom prst="line">
            <a:avLst/>
          </a:prstGeom>
          <a:noFill/>
          <a:ln w="60325">
            <a:solidFill>
              <a:srgbClr val="10218C"/>
            </a:solidFill>
            <a:miter lim="800000"/>
            <a:headEnd/>
            <a:tailEnd/>
          </a:ln>
          <a:extLst>
            <a:ext uri="{909E8E84-426E-40DD-AFC4-6F175D3DCCD1}">
              <a14:hiddenFill xmlns:a14="http://schemas.microsoft.com/office/drawing/2010/main">
                <a:noFill/>
              </a14:hiddenFill>
            </a:ext>
          </a:extLst>
        </p:spPr>
      </p:cxnSp>
      <p:pic>
        <p:nvPicPr>
          <p:cNvPr id="3077" name="Picture 25" descr="FP7-gen-RG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1438" y="6315075"/>
            <a:ext cx="614362"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8" name="Gerade Verbindung 19"/>
          <p:cNvCxnSpPr>
            <a:cxnSpLocks noChangeShapeType="1"/>
          </p:cNvCxnSpPr>
          <p:nvPr userDrawn="1"/>
        </p:nvCxnSpPr>
        <p:spPr bwMode="auto">
          <a:xfrm>
            <a:off x="3175" y="981075"/>
            <a:ext cx="9144000" cy="1588"/>
          </a:xfrm>
          <a:prstGeom prst="line">
            <a:avLst/>
          </a:prstGeom>
          <a:noFill/>
          <a:ln w="19050">
            <a:solidFill>
              <a:srgbClr val="02A0C6"/>
            </a:solidFill>
            <a:miter lim="800000"/>
            <a:headEnd/>
            <a:tailEnd/>
          </a:ln>
          <a:extLst>
            <a:ext uri="{909E8E84-426E-40DD-AFC4-6F175D3DCCD1}">
              <a14:hiddenFill xmlns:a14="http://schemas.microsoft.com/office/drawing/2010/main">
                <a:noFill/>
              </a14:hiddenFill>
            </a:ext>
          </a:extLst>
        </p:spPr>
      </p:cxnSp>
      <p:cxnSp>
        <p:nvCxnSpPr>
          <p:cNvPr id="3079" name="Gerade Verbindung 19"/>
          <p:cNvCxnSpPr>
            <a:cxnSpLocks noChangeShapeType="1"/>
          </p:cNvCxnSpPr>
          <p:nvPr userDrawn="1"/>
        </p:nvCxnSpPr>
        <p:spPr bwMode="auto">
          <a:xfrm>
            <a:off x="0" y="6237288"/>
            <a:ext cx="9144000" cy="1587"/>
          </a:xfrm>
          <a:prstGeom prst="line">
            <a:avLst/>
          </a:prstGeom>
          <a:noFill/>
          <a:ln w="60325">
            <a:solidFill>
              <a:srgbClr val="100D95"/>
            </a:solidFill>
            <a:miter lim="800000"/>
            <a:headEnd/>
            <a:tailEnd/>
          </a:ln>
          <a:extLst>
            <a:ext uri="{909E8E84-426E-40DD-AFC4-6F175D3DCCD1}">
              <a14:hiddenFill xmlns:a14="http://schemas.microsoft.com/office/drawing/2010/main">
                <a:noFill/>
              </a14:hiddenFill>
            </a:ext>
          </a:extLst>
        </p:spPr>
      </p:cxnSp>
      <p:pic>
        <p:nvPicPr>
          <p:cNvPr id="3080" name="Picture 2" descr="T:\EU_EuroHYP-1\Dissemination_Training\01_Logo\EuroHYP_CMYK_300dpi_new.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499225" y="60325"/>
            <a:ext cx="24558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5" descr="FP7-gen-RG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1438" y="6313488"/>
            <a:ext cx="6143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23"/>
          <p:cNvSpPr txBox="1">
            <a:spLocks noChangeArrowheads="1"/>
          </p:cNvSpPr>
          <p:nvPr userDrawn="1"/>
        </p:nvSpPr>
        <p:spPr bwMode="auto">
          <a:xfrm>
            <a:off x="684213" y="6356350"/>
            <a:ext cx="3065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defRPr/>
            </a:pPr>
            <a:r>
              <a:rPr lang="de-DE" sz="1000" dirty="0" smtClean="0">
                <a:solidFill>
                  <a:srgbClr val="004C92"/>
                </a:solidFill>
                <a:ea typeface="ＭＳ Ｐゴシック" charset="0"/>
                <a:cs typeface="ＭＳ Ｐゴシック" charset="0"/>
              </a:rPr>
              <a:t>EuroHYP-1 </a:t>
            </a:r>
            <a:r>
              <a:rPr lang="de-DE" sz="1000" dirty="0" err="1" smtClean="0">
                <a:solidFill>
                  <a:srgbClr val="004C92"/>
                </a:solidFill>
                <a:ea typeface="ＭＳ Ｐゴシック" charset="0"/>
                <a:cs typeface="ＭＳ Ｐゴシック" charset="0"/>
              </a:rPr>
              <a:t>is</a:t>
            </a:r>
            <a:r>
              <a:rPr lang="de-DE" sz="1000" dirty="0" smtClean="0">
                <a:solidFill>
                  <a:srgbClr val="004C92"/>
                </a:solidFill>
                <a:ea typeface="ＭＳ Ｐゴシック" charset="0"/>
                <a:cs typeface="ＭＳ Ｐゴシック" charset="0"/>
              </a:rPr>
              <a:t> </a:t>
            </a:r>
            <a:r>
              <a:rPr lang="de-DE" sz="1000" dirty="0" err="1" smtClean="0">
                <a:solidFill>
                  <a:srgbClr val="004C92"/>
                </a:solidFill>
                <a:ea typeface="ＭＳ Ｐゴシック" charset="0"/>
                <a:cs typeface="ＭＳ Ｐゴシック" charset="0"/>
              </a:rPr>
              <a:t>funded</a:t>
            </a:r>
            <a:r>
              <a:rPr lang="de-DE" sz="1000" dirty="0" smtClean="0">
                <a:solidFill>
                  <a:srgbClr val="004C92"/>
                </a:solidFill>
                <a:ea typeface="ＭＳ Ｐゴシック" charset="0"/>
                <a:cs typeface="ＭＳ Ｐゴシック" charset="0"/>
              </a:rPr>
              <a:t> </a:t>
            </a:r>
            <a:r>
              <a:rPr lang="de-DE" sz="1000" dirty="0" err="1" smtClean="0">
                <a:solidFill>
                  <a:srgbClr val="004C92"/>
                </a:solidFill>
                <a:ea typeface="ＭＳ Ｐゴシック" charset="0"/>
                <a:cs typeface="ＭＳ Ｐゴシック" charset="0"/>
              </a:rPr>
              <a:t>by</a:t>
            </a:r>
            <a:r>
              <a:rPr lang="de-DE" sz="1000" dirty="0" smtClean="0">
                <a:solidFill>
                  <a:srgbClr val="004C92"/>
                </a:solidFill>
                <a:ea typeface="ＭＳ Ｐゴシック" charset="0"/>
                <a:cs typeface="ＭＳ Ｐゴシック" charset="0"/>
              </a:rPr>
              <a:t> </a:t>
            </a:r>
            <a:r>
              <a:rPr lang="de-DE" sz="1000" dirty="0" err="1" smtClean="0">
                <a:solidFill>
                  <a:srgbClr val="004C92"/>
                </a:solidFill>
                <a:ea typeface="ＭＳ Ｐゴシック" charset="0"/>
                <a:cs typeface="ＭＳ Ｐゴシック" charset="0"/>
              </a:rPr>
              <a:t>the</a:t>
            </a:r>
            <a:r>
              <a:rPr lang="de-DE" sz="1000" dirty="0" smtClean="0">
                <a:solidFill>
                  <a:srgbClr val="004C92"/>
                </a:solidFill>
                <a:ea typeface="ＭＳ Ｐゴシック" charset="0"/>
                <a:cs typeface="ＭＳ Ｐゴシック" charset="0"/>
              </a:rPr>
              <a:t> European </a:t>
            </a:r>
            <a:r>
              <a:rPr lang="de-DE" sz="1000" dirty="0" err="1" smtClean="0">
                <a:solidFill>
                  <a:srgbClr val="004C92"/>
                </a:solidFill>
                <a:ea typeface="ＭＳ Ｐゴシック" charset="0"/>
                <a:cs typeface="ＭＳ Ｐゴシック" charset="0"/>
              </a:rPr>
              <a:t>Commission</a:t>
            </a:r>
            <a:r>
              <a:rPr lang="de-DE" sz="1000" dirty="0" smtClean="0">
                <a:solidFill>
                  <a:srgbClr val="004C92"/>
                </a:solidFill>
                <a:ea typeface="ＭＳ Ｐゴシック" charset="0"/>
                <a:cs typeface="ＭＳ Ｐゴシック" charset="0"/>
              </a:rPr>
              <a:t/>
            </a:r>
            <a:br>
              <a:rPr lang="de-DE" sz="1000" dirty="0" smtClean="0">
                <a:solidFill>
                  <a:srgbClr val="004C92"/>
                </a:solidFill>
                <a:ea typeface="ＭＳ Ｐゴシック" charset="0"/>
                <a:cs typeface="ＭＳ Ｐゴシック" charset="0"/>
              </a:rPr>
            </a:br>
            <a:r>
              <a:rPr lang="de-DE" sz="1000" dirty="0" err="1" smtClean="0">
                <a:solidFill>
                  <a:srgbClr val="004C92"/>
                </a:solidFill>
                <a:ea typeface="ＭＳ Ｐゴシック" charset="0"/>
                <a:cs typeface="ＭＳ Ｐゴシック" charset="0"/>
              </a:rPr>
              <a:t>within</a:t>
            </a:r>
            <a:r>
              <a:rPr lang="de-DE" sz="1000" dirty="0" smtClean="0">
                <a:solidFill>
                  <a:srgbClr val="004C92"/>
                </a:solidFill>
                <a:ea typeface="ＭＳ Ｐゴシック" charset="0"/>
                <a:cs typeface="ＭＳ Ｐゴシック" charset="0"/>
              </a:rPr>
              <a:t> </a:t>
            </a:r>
            <a:r>
              <a:rPr lang="de-DE" sz="1000" dirty="0" err="1" smtClean="0">
                <a:solidFill>
                  <a:srgbClr val="004C92"/>
                </a:solidFill>
                <a:ea typeface="ＭＳ Ｐゴシック" charset="0"/>
                <a:cs typeface="ＭＳ Ｐゴシック" charset="0"/>
              </a:rPr>
              <a:t>the</a:t>
            </a:r>
            <a:r>
              <a:rPr lang="de-DE" sz="1000" dirty="0" smtClean="0">
                <a:solidFill>
                  <a:srgbClr val="004C92"/>
                </a:solidFill>
                <a:ea typeface="ＭＳ Ｐゴシック" charset="0"/>
                <a:cs typeface="ＭＳ Ｐゴシック" charset="0"/>
              </a:rPr>
              <a:t> 7th Framework Programme</a:t>
            </a:r>
          </a:p>
        </p:txBody>
      </p:sp>
      <p:cxnSp>
        <p:nvCxnSpPr>
          <p:cNvPr id="3083" name="Gerade Verbindung 19"/>
          <p:cNvCxnSpPr>
            <a:cxnSpLocks noChangeShapeType="1"/>
          </p:cNvCxnSpPr>
          <p:nvPr userDrawn="1"/>
        </p:nvCxnSpPr>
        <p:spPr bwMode="auto">
          <a:xfrm>
            <a:off x="0" y="6237288"/>
            <a:ext cx="9144000" cy="1587"/>
          </a:xfrm>
          <a:prstGeom prst="line">
            <a:avLst/>
          </a:prstGeom>
          <a:noFill/>
          <a:ln w="60325">
            <a:solidFill>
              <a:srgbClr val="100D95"/>
            </a:solidFill>
            <a:miter lim="800000"/>
            <a:headEnd/>
            <a:tailEnd/>
          </a:ln>
          <a:extLst>
            <a:ext uri="{909E8E84-426E-40DD-AFC4-6F175D3DCCD1}">
              <a14:hiddenFill xmlns:a14="http://schemas.microsoft.com/office/drawing/2010/main">
                <a:noFill/>
              </a14:hiddenFill>
            </a:ext>
          </a:extLst>
        </p:spPr>
      </p:cxnSp>
      <p:sp>
        <p:nvSpPr>
          <p:cNvPr id="15" name="Rectangle 46"/>
          <p:cNvSpPr>
            <a:spLocks noGrp="1" noChangeArrowheads="1"/>
          </p:cNvSpPr>
          <p:nvPr>
            <p:ph type="dt" sz="half" idx="2"/>
          </p:nvPr>
        </p:nvSpPr>
        <p:spPr>
          <a:xfrm>
            <a:off x="7943850" y="6381750"/>
            <a:ext cx="949325" cy="287338"/>
          </a:xfrm>
          <a:prstGeom prst="rect">
            <a:avLst/>
          </a:prstGeom>
          <a:ln>
            <a:solidFill>
              <a:schemeClr val="bg1"/>
            </a:solidFill>
          </a:ln>
        </p:spPr>
        <p:txBody>
          <a:bodyPr vert="horz" wrap="square" lIns="91440" tIns="45720" rIns="91440" bIns="45720" numCol="1" anchor="t" anchorCtr="0" compatLnSpc="1">
            <a:prstTxWarp prst="textNoShape">
              <a:avLst/>
            </a:prstTxWarp>
          </a:bodyPr>
          <a:lstStyle>
            <a:lvl1pPr algn="r">
              <a:defRPr sz="1100" b="1">
                <a:solidFill>
                  <a:srgbClr val="004C92"/>
                </a:solidFill>
                <a:latin typeface="Arial" pitchFamily="34" charset="0"/>
              </a:defRPr>
            </a:lvl1pPr>
          </a:lstStyle>
          <a:p>
            <a:fld id="{D4C0C07C-520D-429C-9F19-EE944EF35590}" type="datetime5">
              <a:rPr lang="de-DE" altLang="en-US"/>
              <a:pPr/>
              <a:t>15-10-09</a:t>
            </a:fld>
            <a:endParaRPr lang="en-GB" altLang="en-US"/>
          </a:p>
        </p:txBody>
      </p:sp>
    </p:spTree>
  </p:cSld>
  <p:clrMap bg1="lt1" tx1="dk1" bg2="lt2" tx2="dk2" accent1="accent1" accent2="accent2" accent3="accent3" accent4="accent4" accent5="accent5" accent6="accent6" hlink="hlink" folHlink="folHlink"/>
  <p:sldLayoutIdLst>
    <p:sldLayoutId id="2147484738" r:id="rId1"/>
    <p:sldLayoutId id="2147484739" r:id="rId2"/>
    <p:sldLayoutId id="2147484740" r:id="rId3"/>
    <p:sldLayoutId id="2147484741" r:id="rId4"/>
    <p:sldLayoutId id="2147484742" r:id="rId5"/>
    <p:sldLayoutId id="2147484743" r:id="rId6"/>
    <p:sldLayoutId id="2147484744" r:id="rId7"/>
    <p:sldLayoutId id="2147484745" r:id="rId8"/>
    <p:sldLayoutId id="2147484746" r:id="rId9"/>
    <p:sldLayoutId id="2147484747" r:id="rId10"/>
    <p:sldLayoutId id="2147484748"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2400" b="1">
          <a:solidFill>
            <a:schemeClr val="tx1"/>
          </a:solidFill>
          <a:latin typeface="Arial" charset="0"/>
          <a:ea typeface="MS PGothic" pitchFamily="34" charset="-128"/>
          <a:cs typeface="MS PGothic" charset="0"/>
        </a:defRPr>
      </a:lvl2pPr>
      <a:lvl3pPr algn="l" rtl="0" eaLnBrk="0" fontAlgn="base" hangingPunct="0">
        <a:spcBef>
          <a:spcPct val="0"/>
        </a:spcBef>
        <a:spcAft>
          <a:spcPct val="0"/>
        </a:spcAft>
        <a:defRPr sz="2400" b="1">
          <a:solidFill>
            <a:schemeClr val="tx1"/>
          </a:solidFill>
          <a:latin typeface="Arial" charset="0"/>
          <a:ea typeface="MS PGothic" pitchFamily="34" charset="-128"/>
          <a:cs typeface="MS PGothic" charset="0"/>
        </a:defRPr>
      </a:lvl3pPr>
      <a:lvl4pPr algn="l" rtl="0" eaLnBrk="0" fontAlgn="base" hangingPunct="0">
        <a:spcBef>
          <a:spcPct val="0"/>
        </a:spcBef>
        <a:spcAft>
          <a:spcPct val="0"/>
        </a:spcAft>
        <a:defRPr sz="2400" b="1">
          <a:solidFill>
            <a:schemeClr val="tx1"/>
          </a:solidFill>
          <a:latin typeface="Arial" charset="0"/>
          <a:ea typeface="MS PGothic" pitchFamily="34" charset="-128"/>
          <a:cs typeface="MS PGothic" charset="0"/>
        </a:defRPr>
      </a:lvl4pPr>
      <a:lvl5pPr algn="l" rtl="0" eaLnBrk="0" fontAlgn="base" hangingPunct="0">
        <a:spcBef>
          <a:spcPct val="0"/>
        </a:spcBef>
        <a:spcAft>
          <a:spcPct val="0"/>
        </a:spcAft>
        <a:defRPr sz="2400" b="1">
          <a:solidFill>
            <a:schemeClr val="tx1"/>
          </a:solidFill>
          <a:latin typeface="Arial" charset="0"/>
          <a:ea typeface="MS PGothic" pitchFamily="34" charset="-128"/>
          <a:cs typeface="MS PGothic" charset="0"/>
        </a:defRPr>
      </a:lvl5pPr>
      <a:lvl6pPr marL="457200" algn="l" rtl="0" fontAlgn="base">
        <a:spcBef>
          <a:spcPct val="0"/>
        </a:spcBef>
        <a:spcAft>
          <a:spcPct val="0"/>
        </a:spcAft>
        <a:defRPr sz="2400" b="1">
          <a:solidFill>
            <a:srgbClr val="336699"/>
          </a:solidFill>
          <a:latin typeface="Arial" charset="0"/>
        </a:defRPr>
      </a:lvl6pPr>
      <a:lvl7pPr marL="914400" algn="l" rtl="0" fontAlgn="base">
        <a:spcBef>
          <a:spcPct val="0"/>
        </a:spcBef>
        <a:spcAft>
          <a:spcPct val="0"/>
        </a:spcAft>
        <a:defRPr sz="2400" b="1">
          <a:solidFill>
            <a:srgbClr val="336699"/>
          </a:solidFill>
          <a:latin typeface="Arial" charset="0"/>
        </a:defRPr>
      </a:lvl7pPr>
      <a:lvl8pPr marL="1371600" algn="l" rtl="0" fontAlgn="base">
        <a:spcBef>
          <a:spcPct val="0"/>
        </a:spcBef>
        <a:spcAft>
          <a:spcPct val="0"/>
        </a:spcAft>
        <a:defRPr sz="2400" b="1">
          <a:solidFill>
            <a:srgbClr val="336699"/>
          </a:solidFill>
          <a:latin typeface="Arial" charset="0"/>
        </a:defRPr>
      </a:lvl8pPr>
      <a:lvl9pPr marL="1828800" algn="l" rtl="0" fontAlgn="base">
        <a:spcBef>
          <a:spcPct val="0"/>
        </a:spcBef>
        <a:spcAft>
          <a:spcPct val="0"/>
        </a:spcAft>
        <a:defRPr sz="2400" b="1">
          <a:solidFill>
            <a:srgbClr val="336699"/>
          </a:solidFill>
          <a:latin typeface="Arial" charset="0"/>
        </a:defRPr>
      </a:lvl9pPr>
    </p:titleStyle>
    <p:bodyStyle>
      <a:lvl1pPr marL="342900" indent="-342900" algn="l" rtl="0" eaLnBrk="0" fontAlgn="base" hangingPunct="0">
        <a:spcBef>
          <a:spcPct val="20000"/>
        </a:spcBef>
        <a:spcAft>
          <a:spcPct val="0"/>
        </a:spcAft>
        <a:buChar char="•"/>
        <a:defRPr sz="22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55650" y="1125538"/>
            <a:ext cx="7772400" cy="1470025"/>
          </a:xfrm>
          <a:prstGeom prst="rect">
            <a:avLst/>
          </a:prstGeom>
        </p:spPr>
        <p:txBody>
          <a:bodyPr anchor="b"/>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buClr>
                <a:srgbClr val="3BFFEC"/>
              </a:buClr>
              <a:buSzPct val="110000"/>
              <a:buFont typeface="Wingdings 2" pitchFamily="18" charset="2"/>
              <a:buNone/>
            </a:pPr>
            <a:r>
              <a:rPr lang="en-US" altLang="en-US" sz="3600" b="1">
                <a:solidFill>
                  <a:srgbClr val="FFFF00"/>
                </a:solidFill>
                <a:effectLst>
                  <a:outerShdw blurRad="38100" dist="38100" dir="2700000" algn="tl">
                    <a:srgbClr val="000000"/>
                  </a:outerShdw>
                </a:effectLst>
                <a:latin typeface="Verdana" pitchFamily="34" charset="0"/>
              </a:rPr>
              <a:t>INVESTIGATORS MEETING</a:t>
            </a:r>
          </a:p>
          <a:p>
            <a:pPr algn="ctr" eaLnBrk="1" hangingPunct="1">
              <a:buClr>
                <a:srgbClr val="3BFFEC"/>
              </a:buClr>
              <a:buSzPct val="110000"/>
              <a:buFont typeface="Wingdings 2" pitchFamily="18" charset="2"/>
              <a:buNone/>
            </a:pPr>
            <a:r>
              <a:rPr lang="en-US" altLang="en-US" sz="3600" b="1">
                <a:solidFill>
                  <a:srgbClr val="FFFF00"/>
                </a:solidFill>
                <a:effectLst>
                  <a:outerShdw blurRad="38100" dist="38100" dir="2700000" algn="tl">
                    <a:srgbClr val="000000"/>
                  </a:outerShdw>
                </a:effectLst>
                <a:latin typeface="Verdana" pitchFamily="34" charset="0"/>
              </a:rPr>
              <a:t>14</a:t>
            </a:r>
            <a:r>
              <a:rPr lang="en-US" altLang="en-US" sz="3600" b="1" baseline="30000">
                <a:solidFill>
                  <a:srgbClr val="FFFF00"/>
                </a:solidFill>
                <a:effectLst>
                  <a:outerShdw blurRad="38100" dist="38100" dir="2700000" algn="tl">
                    <a:srgbClr val="000000"/>
                  </a:outerShdw>
                </a:effectLst>
                <a:latin typeface="Verdana" pitchFamily="34" charset="0"/>
              </a:rPr>
              <a:t>th</a:t>
            </a:r>
            <a:r>
              <a:rPr lang="en-US" altLang="en-US" sz="3600" b="1">
                <a:solidFill>
                  <a:srgbClr val="FFFF00"/>
                </a:solidFill>
                <a:effectLst>
                  <a:outerShdw blurRad="38100" dist="38100" dir="2700000" algn="tl">
                    <a:srgbClr val="000000"/>
                  </a:outerShdw>
                </a:effectLst>
                <a:latin typeface="Verdana" pitchFamily="34" charset="0"/>
              </a:rPr>
              <a:t> &amp; 15</a:t>
            </a:r>
            <a:r>
              <a:rPr lang="en-US" altLang="en-US" sz="3600" b="1" baseline="30000">
                <a:solidFill>
                  <a:srgbClr val="FFFF00"/>
                </a:solidFill>
                <a:effectLst>
                  <a:outerShdw blurRad="38100" dist="38100" dir="2700000" algn="tl">
                    <a:srgbClr val="000000"/>
                  </a:outerShdw>
                </a:effectLst>
                <a:latin typeface="Verdana" pitchFamily="34" charset="0"/>
              </a:rPr>
              <a:t>th</a:t>
            </a:r>
            <a:r>
              <a:rPr lang="en-US" altLang="en-US" sz="3600" b="1">
                <a:solidFill>
                  <a:srgbClr val="FFFF00"/>
                </a:solidFill>
                <a:effectLst>
                  <a:outerShdw blurRad="38100" dist="38100" dir="2700000" algn="tl">
                    <a:srgbClr val="000000"/>
                  </a:outerShdw>
                </a:effectLst>
                <a:latin typeface="Verdana" pitchFamily="34" charset="0"/>
              </a:rPr>
              <a:t> September 2015</a:t>
            </a:r>
          </a:p>
        </p:txBody>
      </p:sp>
      <p:sp>
        <p:nvSpPr>
          <p:cNvPr id="9" name="Title 1"/>
          <p:cNvSpPr txBox="1">
            <a:spLocks/>
          </p:cNvSpPr>
          <p:nvPr/>
        </p:nvSpPr>
        <p:spPr>
          <a:xfrm>
            <a:off x="755650" y="2852738"/>
            <a:ext cx="7772400" cy="1470025"/>
          </a:xfrm>
          <a:prstGeom prst="rect">
            <a:avLst/>
          </a:prstGeom>
        </p:spPr>
        <p:txBody>
          <a:bodyPr anchor="b"/>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buClr>
                <a:srgbClr val="3BFFEC"/>
              </a:buClr>
              <a:buSzPct val="110000"/>
              <a:buFont typeface="Wingdings 2" pitchFamily="18" charset="2"/>
              <a:buNone/>
            </a:pPr>
            <a:r>
              <a:rPr lang="en-US" altLang="en-US" sz="3600" b="1">
                <a:solidFill>
                  <a:srgbClr val="FFFF00"/>
                </a:solidFill>
                <a:effectLst>
                  <a:outerShdw blurRad="38100" dist="38100" dir="2700000" algn="tl">
                    <a:srgbClr val="000000"/>
                  </a:outerShdw>
                </a:effectLst>
                <a:latin typeface="Verdana" pitchFamily="34" charset="0"/>
              </a:rPr>
              <a:t>NEURO IMAGING</a:t>
            </a:r>
          </a:p>
        </p:txBody>
      </p:sp>
      <p:sp>
        <p:nvSpPr>
          <p:cNvPr id="10" name="Subtitle 2"/>
          <p:cNvSpPr txBox="1">
            <a:spLocks/>
          </p:cNvSpPr>
          <p:nvPr/>
        </p:nvSpPr>
        <p:spPr>
          <a:xfrm>
            <a:off x="1476375" y="5300663"/>
            <a:ext cx="6400800" cy="587375"/>
          </a:xfrm>
          <a:prstGeom prst="rect">
            <a:avLst/>
          </a:prstGeom>
        </p:spPr>
        <p:txBody>
          <a:bodyPr>
            <a:normAutofit/>
          </a:bodyPr>
          <a:lstStyle/>
          <a:p>
            <a:pPr algn="ctr" fontAlgn="auto">
              <a:spcBef>
                <a:spcPts val="300"/>
              </a:spcBef>
              <a:spcAft>
                <a:spcPts val="0"/>
              </a:spcAft>
              <a:buClr>
                <a:schemeClr val="accent1">
                  <a:lumMod val="60000"/>
                  <a:lumOff val="40000"/>
                </a:schemeClr>
              </a:buClr>
              <a:buSzPct val="110000"/>
              <a:buFont typeface="Wingdings 2" pitchFamily="18" charset="2"/>
              <a:buNone/>
              <a:defRPr/>
            </a:pPr>
            <a:r>
              <a:rPr lang="en-US" b="1" dirty="0">
                <a:solidFill>
                  <a:srgbClr val="FFFF00"/>
                </a:solidFill>
                <a:latin typeface="+mn-lt"/>
                <a:ea typeface="+mn-ea"/>
              </a:rPr>
              <a:t>JASON APPLETON</a:t>
            </a:r>
            <a:endParaRPr lang="en-US" b="1" dirty="0">
              <a:solidFill>
                <a:srgbClr val="FFFF00"/>
              </a:solidFill>
              <a:latin typeface="+mn-lt"/>
              <a:ea typeface="+mn-ea"/>
            </a:endParaRPr>
          </a:p>
        </p:txBody>
      </p:sp>
      <p:pic>
        <p:nvPicPr>
          <p:cNvPr id="17412" name="Picture 11" descr="image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79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Classification of stroke: OCSP</a:t>
            </a:r>
            <a:endParaRPr lang="en-US" dirty="0">
              <a:ea typeface="ＭＳ Ｐゴシック" pitchFamily="-65" charset="-128"/>
              <a:cs typeface="ＭＳ Ｐゴシック" pitchFamily="-65" charset="-128"/>
            </a:endParaRPr>
          </a:p>
        </p:txBody>
      </p:sp>
      <p:sp>
        <p:nvSpPr>
          <p:cNvPr id="241666" name="Content Placeholder 2"/>
          <p:cNvSpPr>
            <a:spLocks noGrp="1"/>
          </p:cNvSpPr>
          <p:nvPr>
            <p:ph idx="1"/>
          </p:nvPr>
        </p:nvSpPr>
        <p:spPr/>
        <p:txBody>
          <a:bodyPr/>
          <a:lstStyle/>
          <a:p>
            <a:pPr marL="0" indent="0">
              <a:buFont typeface="Wingdings 3" charset="0"/>
              <a:buNone/>
              <a:defRPr/>
            </a:pPr>
            <a:r>
              <a:rPr lang="en-US" dirty="0" smtClean="0">
                <a:ea typeface="ＭＳ Ｐゴシック" charset="0"/>
                <a:cs typeface="ＭＳ Ｐゴシック" charset="0"/>
              </a:rPr>
              <a:t>Total Anterior Circulation Syndrome (TACS):</a:t>
            </a:r>
            <a:endParaRPr lang="en-US" dirty="0">
              <a:ea typeface="ＭＳ Ｐゴシック" charset="0"/>
              <a:cs typeface="ＭＳ Ｐゴシック" charset="0"/>
            </a:endParaRPr>
          </a:p>
          <a:p>
            <a:pPr>
              <a:buFont typeface="Wingdings 3" charset="0"/>
              <a:buChar char="p"/>
              <a:defRPr/>
            </a:pPr>
            <a:r>
              <a:rPr lang="en-US" dirty="0" smtClean="0">
                <a:ea typeface="ＭＳ Ｐゴシック" charset="0"/>
                <a:cs typeface="ＭＳ Ｐゴシック" charset="0"/>
              </a:rPr>
              <a:t>Motor and/or sensory, AND</a:t>
            </a:r>
          </a:p>
          <a:p>
            <a:pPr>
              <a:buFont typeface="Wingdings 3" charset="0"/>
              <a:buChar char="p"/>
              <a:defRPr/>
            </a:pPr>
            <a:r>
              <a:rPr lang="en-US" dirty="0" smtClean="0">
                <a:ea typeface="ＭＳ Ｐゴシック" charset="0"/>
                <a:cs typeface="ＭＳ Ｐゴシック" charset="0"/>
              </a:rPr>
              <a:t>Hemianopia, AND</a:t>
            </a:r>
          </a:p>
          <a:p>
            <a:pPr>
              <a:buFont typeface="Wingdings 3" charset="0"/>
              <a:buChar char="p"/>
              <a:defRPr/>
            </a:pPr>
            <a:r>
              <a:rPr lang="en-US" dirty="0" smtClean="0">
                <a:ea typeface="ＭＳ Ｐゴシック" charset="0"/>
                <a:cs typeface="ＭＳ Ｐゴシック" charset="0"/>
              </a:rPr>
              <a:t>Higher </a:t>
            </a:r>
            <a:r>
              <a:rPr lang="en-US" dirty="0">
                <a:ea typeface="ＭＳ Ｐゴシック" charset="0"/>
                <a:cs typeface="ＭＳ Ｐゴシック" charset="0"/>
              </a:rPr>
              <a:t>cerebral </a:t>
            </a:r>
            <a:r>
              <a:rPr lang="en-US" dirty="0" smtClean="0">
                <a:ea typeface="ＭＳ Ｐゴシック" charset="0"/>
                <a:cs typeface="ＭＳ Ｐゴシック" charset="0"/>
              </a:rPr>
              <a:t>dysfunction</a:t>
            </a:r>
          </a:p>
          <a:p>
            <a:pPr lvl="1">
              <a:buFont typeface="Wingdings 3" charset="0"/>
              <a:buChar char="p"/>
              <a:defRPr/>
            </a:pPr>
            <a:r>
              <a:rPr lang="en-US" dirty="0" smtClean="0">
                <a:ea typeface="ＭＳ Ｐゴシック" charset="0"/>
                <a:cs typeface="ＭＳ Ｐゴシック" charset="0"/>
              </a:rPr>
              <a:t>E.g</a:t>
            </a:r>
            <a:r>
              <a:rPr lang="en-US" dirty="0">
                <a:ea typeface="ＭＳ Ｐゴシック" charset="0"/>
                <a:cs typeface="ＭＳ Ｐゴシック" charset="0"/>
              </a:rPr>
              <a:t>. neglect, </a:t>
            </a:r>
            <a:r>
              <a:rPr lang="en-US" dirty="0" smtClean="0">
                <a:ea typeface="ＭＳ Ｐゴシック" charset="0"/>
                <a:cs typeface="ＭＳ Ｐゴシック" charset="0"/>
              </a:rPr>
              <a:t>dysphasia, </a:t>
            </a:r>
            <a:r>
              <a:rPr lang="en-US" dirty="0">
                <a:ea typeface="ＭＳ Ｐゴシック" charset="0"/>
                <a:cs typeface="ＭＳ Ｐゴシック" charset="0"/>
              </a:rPr>
              <a:t>difficulty in performing complex </a:t>
            </a:r>
            <a:r>
              <a:rPr lang="en-US" dirty="0" smtClean="0">
                <a:ea typeface="ＭＳ Ｐゴシック" charset="0"/>
                <a:cs typeface="ＭＳ Ｐゴシック" charset="0"/>
              </a:rPr>
              <a:t>tasks</a:t>
            </a:r>
            <a:endParaRPr lang="en-US" dirty="0">
              <a:ea typeface="ＭＳ Ｐゴシック" charset="0"/>
              <a:cs typeface="ＭＳ Ｐゴシック" charset="0"/>
            </a:endParaRPr>
          </a:p>
          <a:p>
            <a:pPr>
              <a:buFont typeface="Wingdings 3" charset="0"/>
              <a:buChar char="p"/>
              <a:defRPr/>
            </a:pPr>
            <a:endParaRPr lang="en-US" dirty="0">
              <a:ea typeface="ＭＳ Ｐゴシック" charset="0"/>
              <a:cs typeface="ＭＳ Ｐゴシック" charset="0"/>
            </a:endParaRPr>
          </a:p>
        </p:txBody>
      </p:sp>
      <p:pic>
        <p:nvPicPr>
          <p:cNvPr id="25603" name="Picture 4" descr="hyperdense mca ct from EMJ.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4076700"/>
            <a:ext cx="5500688"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Classification of stroke: OCSP</a:t>
            </a:r>
            <a:endParaRPr lang="en-US" dirty="0">
              <a:ea typeface="ＭＳ Ｐゴシック" pitchFamily="-65" charset="-128"/>
              <a:cs typeface="ＭＳ Ｐゴシック" pitchFamily="-65" charset="-128"/>
            </a:endParaRPr>
          </a:p>
        </p:txBody>
      </p:sp>
      <p:sp>
        <p:nvSpPr>
          <p:cNvPr id="242690" name="Content Placeholder 2"/>
          <p:cNvSpPr>
            <a:spLocks noGrp="1"/>
          </p:cNvSpPr>
          <p:nvPr>
            <p:ph idx="1"/>
          </p:nvPr>
        </p:nvSpPr>
        <p:spPr/>
        <p:txBody>
          <a:bodyPr/>
          <a:lstStyle/>
          <a:p>
            <a:pPr marL="0" indent="0">
              <a:buFont typeface="Wingdings 3" charset="0"/>
              <a:buNone/>
              <a:defRPr/>
            </a:pPr>
            <a:r>
              <a:rPr lang="en-US" dirty="0" smtClean="0">
                <a:ea typeface="ＭＳ Ｐゴシック" charset="0"/>
                <a:cs typeface="ＭＳ Ｐゴシック" charset="0"/>
              </a:rPr>
              <a:t>Partial Anterior Circulation Syndrome (PACS):</a:t>
            </a:r>
            <a:endParaRPr lang="en-US" dirty="0">
              <a:ea typeface="ＭＳ Ｐゴシック" charset="0"/>
              <a:cs typeface="ＭＳ Ｐゴシック" charset="0"/>
            </a:endParaRPr>
          </a:p>
          <a:p>
            <a:pPr>
              <a:buFont typeface="Wingdings 3" charset="0"/>
              <a:buChar char="p"/>
              <a:defRPr/>
            </a:pPr>
            <a:r>
              <a:rPr lang="en-US" dirty="0" smtClean="0">
                <a:ea typeface="ＭＳ Ｐゴシック" charset="0"/>
                <a:cs typeface="ＭＳ Ｐゴシック" charset="0"/>
              </a:rPr>
              <a:t>Higher </a:t>
            </a:r>
            <a:r>
              <a:rPr lang="en-US" dirty="0">
                <a:ea typeface="ＭＳ Ｐゴシック" charset="0"/>
                <a:cs typeface="ＭＳ Ｐゴシック" charset="0"/>
              </a:rPr>
              <a:t>cerebral </a:t>
            </a:r>
            <a:r>
              <a:rPr lang="en-US" dirty="0" smtClean="0">
                <a:ea typeface="ＭＳ Ｐゴシック" charset="0"/>
                <a:cs typeface="ＭＳ Ｐゴシック" charset="0"/>
              </a:rPr>
              <a:t>dysfunction (neglect, dysphasia)</a:t>
            </a:r>
          </a:p>
          <a:p>
            <a:pPr>
              <a:buFont typeface="Wingdings 3" charset="0"/>
              <a:buChar char="p"/>
              <a:defRPr/>
            </a:pPr>
            <a:r>
              <a:rPr lang="en-US" dirty="0" smtClean="0">
                <a:ea typeface="ＭＳ Ｐゴシック" charset="0"/>
                <a:cs typeface="ＭＳ Ｐゴシック" charset="0"/>
              </a:rPr>
              <a:t>+/- hemianopia</a:t>
            </a:r>
          </a:p>
          <a:p>
            <a:pPr>
              <a:buFont typeface="Wingdings 3" charset="0"/>
              <a:buChar char="p"/>
              <a:defRPr/>
            </a:pPr>
            <a:r>
              <a:rPr lang="en-US" dirty="0" smtClean="0">
                <a:ea typeface="ＭＳ Ｐゴシック" charset="0"/>
                <a:cs typeface="ＭＳ Ｐゴシック" charset="0"/>
              </a:rPr>
              <a:t>+/- motor and/or sensory</a:t>
            </a:r>
          </a:p>
          <a:p>
            <a:pPr marL="0" indent="0">
              <a:buFont typeface="Wingdings 3" charset="0"/>
              <a:buNone/>
              <a:defRPr/>
            </a:pPr>
            <a:endParaRPr lang="en-US" dirty="0" smtClean="0">
              <a:ea typeface="ＭＳ Ｐゴシック" charset="0"/>
              <a:cs typeface="ＭＳ Ｐゴシック" charset="0"/>
            </a:endParaRPr>
          </a:p>
          <a:p>
            <a:pPr marL="0" indent="0">
              <a:buFont typeface="Wingdings 3" charset="0"/>
              <a:buNone/>
              <a:defRPr/>
            </a:pPr>
            <a:r>
              <a:rPr lang="en-US" dirty="0" smtClean="0">
                <a:ea typeface="ＭＳ Ｐゴシック" charset="0"/>
                <a:cs typeface="ＭＳ Ｐゴシック" charset="0"/>
              </a:rPr>
              <a:t>OR</a:t>
            </a:r>
          </a:p>
          <a:p>
            <a:pPr>
              <a:buFont typeface="Wingdings 3" charset="0"/>
              <a:buChar char="p"/>
              <a:defRPr/>
            </a:pPr>
            <a:r>
              <a:rPr lang="en-US" dirty="0" smtClean="0">
                <a:ea typeface="ＭＳ Ｐゴシック" charset="0"/>
                <a:cs typeface="ＭＳ Ｐゴシック" charset="0"/>
              </a:rPr>
              <a:t>Hemianopia + motor and/or sensory</a:t>
            </a:r>
            <a:endParaRPr lang="en-US" dirty="0">
              <a:ea typeface="ＭＳ Ｐゴシック" charset="0"/>
              <a:cs typeface="ＭＳ Ｐゴシック" charset="0"/>
            </a:endParaRPr>
          </a:p>
          <a:p>
            <a:pPr>
              <a:buFont typeface="Wingdings 3" charset="0"/>
              <a:buChar char="p"/>
              <a:defRPr/>
            </a:pPr>
            <a:endParaRPr lang="en-US" dirty="0">
              <a:ea typeface="ＭＳ Ｐゴシック" charset="0"/>
              <a:cs typeface="ＭＳ Ｐゴシック" charset="0"/>
            </a:endParaRPr>
          </a:p>
        </p:txBody>
      </p:sp>
      <p:pic>
        <p:nvPicPr>
          <p:cNvPr id="26627" name="Picture 4"/>
          <p:cNvPicPr>
            <a:picLocks noChangeAspect="1"/>
          </p:cNvPicPr>
          <p:nvPr/>
        </p:nvPicPr>
        <p:blipFill>
          <a:blip r:embed="rId2">
            <a:extLst>
              <a:ext uri="{28A0092B-C50C-407E-A947-70E740481C1C}">
                <a14:useLocalDpi xmlns:a14="http://schemas.microsoft.com/office/drawing/2010/main" val="0"/>
              </a:ext>
            </a:extLst>
          </a:blip>
          <a:srcRect l="54779" t="46973"/>
          <a:stretch>
            <a:fillRect/>
          </a:stretch>
        </p:blipFill>
        <p:spPr bwMode="auto">
          <a:xfrm>
            <a:off x="6804025" y="2276475"/>
            <a:ext cx="23399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Classification of stroke: OCSP</a:t>
            </a:r>
            <a:endParaRPr lang="en-US" dirty="0">
              <a:ea typeface="ＭＳ Ｐゴシック" pitchFamily="-65" charset="-128"/>
              <a:cs typeface="ＭＳ Ｐゴシック" pitchFamily="-65" charset="-128"/>
            </a:endParaRPr>
          </a:p>
        </p:txBody>
      </p:sp>
      <p:sp>
        <p:nvSpPr>
          <p:cNvPr id="243714" name="Content Placeholder 2"/>
          <p:cNvSpPr>
            <a:spLocks noGrp="1"/>
          </p:cNvSpPr>
          <p:nvPr>
            <p:ph idx="1"/>
          </p:nvPr>
        </p:nvSpPr>
        <p:spPr/>
        <p:txBody>
          <a:bodyPr/>
          <a:lstStyle/>
          <a:p>
            <a:pPr marL="0" indent="0">
              <a:buFont typeface="Wingdings 3" charset="0"/>
              <a:buNone/>
              <a:defRPr/>
            </a:pPr>
            <a:r>
              <a:rPr lang="en-US" dirty="0" smtClean="0">
                <a:ea typeface="ＭＳ Ｐゴシック" charset="0"/>
                <a:cs typeface="ＭＳ Ｐゴシック" charset="0"/>
              </a:rPr>
              <a:t>Lacunar Syndrome (LACS):</a:t>
            </a:r>
          </a:p>
          <a:p>
            <a:pPr>
              <a:buFont typeface="Wingdings 3" charset="0"/>
              <a:buChar char="p"/>
              <a:defRPr/>
            </a:pPr>
            <a:r>
              <a:rPr lang="en-US" dirty="0" smtClean="0">
                <a:ea typeface="ＭＳ Ｐゴシック" charset="0"/>
                <a:cs typeface="ＭＳ Ｐゴシック" charset="0"/>
              </a:rPr>
              <a:t>Hemiparesis and/or </a:t>
            </a:r>
            <a:r>
              <a:rPr lang="en-US" dirty="0">
                <a:ea typeface="ＭＳ Ｐゴシック" charset="0"/>
                <a:cs typeface="ＭＳ Ｐゴシック" charset="0"/>
              </a:rPr>
              <a:t>sensory </a:t>
            </a:r>
            <a:r>
              <a:rPr lang="en-US" dirty="0" smtClean="0">
                <a:ea typeface="ＭＳ Ｐゴシック" charset="0"/>
                <a:cs typeface="ＭＳ Ｐゴシック" charset="0"/>
              </a:rPr>
              <a:t>symptoms </a:t>
            </a:r>
            <a:r>
              <a:rPr lang="en-US" dirty="0">
                <a:ea typeface="ＭＳ Ｐゴシック" charset="0"/>
                <a:cs typeface="ＭＳ Ｐゴシック" charset="0"/>
              </a:rPr>
              <a:t>involving </a:t>
            </a:r>
            <a:r>
              <a:rPr lang="en-US" dirty="0" smtClean="0">
                <a:ea typeface="ＭＳ Ｐゴシック" charset="0"/>
                <a:cs typeface="ＭＳ Ｐゴシック" charset="0"/>
              </a:rPr>
              <a:t>at least </a:t>
            </a:r>
            <a:r>
              <a:rPr lang="en-US" dirty="0">
                <a:ea typeface="ＭＳ Ｐゴシック" charset="0"/>
                <a:cs typeface="ＭＳ Ｐゴシック" charset="0"/>
              </a:rPr>
              <a:t>two </a:t>
            </a:r>
            <a:r>
              <a:rPr lang="en-US" dirty="0" smtClean="0">
                <a:ea typeface="ＭＳ Ｐゴシック" charset="0"/>
                <a:cs typeface="ＭＳ Ｐゴシック" charset="0"/>
              </a:rPr>
              <a:t>regions of </a:t>
            </a:r>
            <a:r>
              <a:rPr lang="en-US" dirty="0">
                <a:ea typeface="ＭＳ Ｐゴシック" charset="0"/>
                <a:cs typeface="ＭＳ Ｐゴシック" charset="0"/>
              </a:rPr>
              <a:t>face, arm </a:t>
            </a:r>
            <a:r>
              <a:rPr lang="en-US" dirty="0" smtClean="0">
                <a:ea typeface="ＭＳ Ｐゴシック" charset="0"/>
                <a:cs typeface="ＭＳ Ｐゴシック" charset="0"/>
              </a:rPr>
              <a:t>and/or leg</a:t>
            </a:r>
            <a:endParaRPr lang="en-US" dirty="0">
              <a:ea typeface="ＭＳ Ｐゴシック" charset="0"/>
              <a:cs typeface="ＭＳ Ｐゴシック" charset="0"/>
            </a:endParaRPr>
          </a:p>
          <a:p>
            <a:pPr>
              <a:buFont typeface="Wingdings 3" charset="0"/>
              <a:buChar char="p"/>
              <a:defRPr/>
            </a:pPr>
            <a:r>
              <a:rPr lang="en-US" dirty="0">
                <a:ea typeface="ＭＳ Ｐゴシック" charset="0"/>
                <a:cs typeface="ＭＳ Ｐゴシック" charset="0"/>
              </a:rPr>
              <a:t>Usually subcortical </a:t>
            </a:r>
            <a:r>
              <a:rPr lang="en-US" dirty="0" smtClean="0">
                <a:ea typeface="ＭＳ Ｐゴシック" charset="0"/>
                <a:cs typeface="ＭＳ Ｐゴシック" charset="0"/>
              </a:rPr>
              <a:t>location</a:t>
            </a:r>
          </a:p>
          <a:p>
            <a:pPr>
              <a:buFont typeface="Wingdings 3" charset="0"/>
              <a:buChar char="p"/>
              <a:defRPr/>
            </a:pPr>
            <a:endParaRPr lang="en-US" dirty="0">
              <a:ea typeface="ＭＳ Ｐゴシック" charset="0"/>
              <a:cs typeface="ＭＳ Ｐゴシック" charset="0"/>
            </a:endParaRPr>
          </a:p>
          <a:p>
            <a:pPr>
              <a:buFont typeface="Wingdings 3" charset="0"/>
              <a:buChar char="p"/>
              <a:defRPr/>
            </a:pPr>
            <a:r>
              <a:rPr lang="en-US" dirty="0" smtClean="0">
                <a:ea typeface="ＭＳ Ｐゴシック" charset="0"/>
                <a:cs typeface="ＭＳ Ｐゴシック" charset="0"/>
              </a:rPr>
              <a:t>No hemianopia or cortical features</a:t>
            </a:r>
            <a:endParaRPr lang="en-US" dirty="0">
              <a:ea typeface="ＭＳ Ｐゴシック" charset="0"/>
              <a:cs typeface="ＭＳ Ｐゴシック" charset="0"/>
            </a:endParaRPr>
          </a:p>
        </p:txBody>
      </p:sp>
      <p:pic>
        <p:nvPicPr>
          <p:cNvPr id="27651" name="Picture 4" descr="Screen shot 2013-02-27 at 15.08.5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48500" y="4638675"/>
            <a:ext cx="2087563"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651375"/>
            <a:ext cx="5724525"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Classification of stroke: OCSP</a:t>
            </a:r>
            <a:endParaRPr lang="en-US" dirty="0">
              <a:ea typeface="ＭＳ Ｐゴシック" pitchFamily="-65" charset="-128"/>
              <a:cs typeface="ＭＳ Ｐゴシック" pitchFamily="-65" charset="-128"/>
            </a:endParaRPr>
          </a:p>
        </p:txBody>
      </p:sp>
      <p:sp>
        <p:nvSpPr>
          <p:cNvPr id="244738" name="Content Placeholder 2"/>
          <p:cNvSpPr>
            <a:spLocks noGrp="1"/>
          </p:cNvSpPr>
          <p:nvPr>
            <p:ph idx="1"/>
          </p:nvPr>
        </p:nvSpPr>
        <p:spPr/>
        <p:txBody>
          <a:bodyPr/>
          <a:lstStyle/>
          <a:p>
            <a:pPr marL="0" indent="0">
              <a:buFont typeface="Wingdings 3" charset="0"/>
              <a:buNone/>
              <a:defRPr/>
            </a:pPr>
            <a:r>
              <a:rPr lang="en-US" dirty="0" smtClean="0">
                <a:ea typeface="ＭＳ Ｐゴシック" charset="0"/>
                <a:cs typeface="ＭＳ Ｐゴシック" charset="0"/>
              </a:rPr>
              <a:t>Posterior Circulation Syndrome (POCS):</a:t>
            </a:r>
            <a:endParaRPr lang="en-US" dirty="0">
              <a:ea typeface="ＭＳ Ｐゴシック" charset="0"/>
              <a:cs typeface="ＭＳ Ｐゴシック" charset="0"/>
            </a:endParaRPr>
          </a:p>
          <a:p>
            <a:pPr>
              <a:buFont typeface="Wingdings 3" charset="0"/>
              <a:buChar char="p"/>
              <a:defRPr/>
            </a:pPr>
            <a:r>
              <a:rPr lang="en-US" dirty="0" smtClean="0">
                <a:ea typeface="ＭＳ Ｐゴシック" charset="0"/>
                <a:cs typeface="ＭＳ Ｐゴシック" charset="0"/>
              </a:rPr>
              <a:t>Problems </a:t>
            </a:r>
            <a:r>
              <a:rPr lang="en-US" dirty="0">
                <a:ea typeface="ＭＳ Ｐゴシック" charset="0"/>
                <a:cs typeface="ＭＳ Ｐゴシック" charset="0"/>
              </a:rPr>
              <a:t>in coordination, </a:t>
            </a:r>
            <a:r>
              <a:rPr lang="en-US" dirty="0" smtClean="0">
                <a:ea typeface="ＭＳ Ｐゴシック" charset="0"/>
                <a:cs typeface="ＭＳ Ｐゴシック" charset="0"/>
              </a:rPr>
              <a:t>bilateral </a:t>
            </a:r>
            <a:r>
              <a:rPr lang="en-US" dirty="0">
                <a:ea typeface="ＭＳ Ｐゴシック" charset="0"/>
                <a:cs typeface="ＭＳ Ｐゴシック" charset="0"/>
              </a:rPr>
              <a:t>weakness, isolated field defect or loss of eye movement, impaired </a:t>
            </a:r>
            <a:r>
              <a:rPr lang="en-US" dirty="0" smtClean="0">
                <a:ea typeface="ＭＳ Ｐゴシック" charset="0"/>
                <a:cs typeface="ＭＳ Ｐゴシック" charset="0"/>
              </a:rPr>
              <a:t>swallow</a:t>
            </a:r>
            <a:endParaRPr lang="en-US" dirty="0">
              <a:ea typeface="ＭＳ Ｐゴシック" charset="0"/>
              <a:cs typeface="ＭＳ Ｐゴシック" charset="0"/>
            </a:endParaRPr>
          </a:p>
          <a:p>
            <a:pPr>
              <a:buFont typeface="Wingdings 3" charset="0"/>
              <a:buChar char="p"/>
              <a:defRPr/>
            </a:pPr>
            <a:endParaRPr lang="en-US" dirty="0">
              <a:ea typeface="ＭＳ Ｐゴシック" charset="0"/>
              <a:cs typeface="ＭＳ Ｐゴシック" charset="0"/>
            </a:endParaRPr>
          </a:p>
        </p:txBody>
      </p:sp>
      <p:pic>
        <p:nvPicPr>
          <p:cNvPr id="2867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141663"/>
            <a:ext cx="5386387"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Evolution of </a:t>
            </a:r>
            <a:r>
              <a:rPr lang="en-US" dirty="0">
                <a:ea typeface="ＭＳ Ｐゴシック" pitchFamily="-65" charset="-128"/>
                <a:cs typeface="ＭＳ Ｐゴシック" pitchFamily="-65" charset="-128"/>
              </a:rPr>
              <a:t>i</a:t>
            </a:r>
            <a:r>
              <a:rPr lang="en-US" dirty="0" smtClean="0">
                <a:ea typeface="ＭＳ Ｐゴシック" pitchFamily="-65" charset="-128"/>
                <a:cs typeface="ＭＳ Ｐゴシック" pitchFamily="-65" charset="-128"/>
              </a:rPr>
              <a:t>nfarcts</a:t>
            </a:r>
            <a:endParaRPr lang="en-US" dirty="0">
              <a:ea typeface="ＭＳ Ｐゴシック" pitchFamily="-65" charset="-128"/>
              <a:cs typeface="ＭＳ Ｐゴシック" pitchFamily="-65" charset="-128"/>
            </a:endParaRPr>
          </a:p>
        </p:txBody>
      </p:sp>
      <p:pic>
        <p:nvPicPr>
          <p:cNvPr id="29698" name="Picture 5" descr="9746306"/>
          <p:cNvPicPr>
            <a:picLocks noChangeAspect="1" noChangeArrowheads="1"/>
          </p:cNvPicPr>
          <p:nvPr/>
        </p:nvPicPr>
        <p:blipFill>
          <a:blip r:embed="rId2">
            <a:extLst>
              <a:ext uri="{28A0092B-C50C-407E-A947-70E740481C1C}">
                <a14:useLocalDpi xmlns:a14="http://schemas.microsoft.com/office/drawing/2010/main" val="0"/>
              </a:ext>
            </a:extLst>
          </a:blip>
          <a:srcRect l="19576" t="21634" r="20042" b="22398"/>
          <a:stretch>
            <a:fillRect/>
          </a:stretch>
        </p:blipFill>
        <p:spPr bwMode="auto">
          <a:xfrm>
            <a:off x="4441825" y="1871663"/>
            <a:ext cx="3433763"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6" descr="8648410"/>
          <p:cNvPicPr>
            <a:picLocks noChangeAspect="1" noChangeArrowheads="1"/>
          </p:cNvPicPr>
          <p:nvPr/>
        </p:nvPicPr>
        <p:blipFill>
          <a:blip r:embed="rId3">
            <a:extLst>
              <a:ext uri="{28A0092B-C50C-407E-A947-70E740481C1C}">
                <a14:useLocalDpi xmlns:a14="http://schemas.microsoft.com/office/drawing/2010/main" val="0"/>
              </a:ext>
            </a:extLst>
          </a:blip>
          <a:srcRect l="21448" t="19301" r="19411" b="17923"/>
          <a:stretch>
            <a:fillRect/>
          </a:stretch>
        </p:blipFill>
        <p:spPr bwMode="auto">
          <a:xfrm>
            <a:off x="1084263" y="1871663"/>
            <a:ext cx="3357562"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7"/>
          <p:cNvSpPr txBox="1">
            <a:spLocks noChangeArrowheads="1"/>
          </p:cNvSpPr>
          <p:nvPr/>
        </p:nvSpPr>
        <p:spPr bwMode="auto">
          <a:xfrm>
            <a:off x="549275" y="5932488"/>
            <a:ext cx="79168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r>
              <a:rPr lang="en-GB" altLang="en-US" sz="3200" b="1">
                <a:solidFill>
                  <a:srgbClr val="FFFFFF"/>
                </a:solidFill>
              </a:rPr>
              <a:t>Day 1                    Day 7</a:t>
            </a:r>
          </a:p>
        </p:txBody>
      </p:sp>
      <p:pic>
        <p:nvPicPr>
          <p:cNvPr id="2970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Evolution of infarcts</a:t>
            </a:r>
            <a:endParaRPr lang="en-US" dirty="0"/>
          </a:p>
        </p:txBody>
      </p:sp>
      <p:pic>
        <p:nvPicPr>
          <p:cNvPr id="3072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14" r="-182"/>
          <a:stretch>
            <a:fillRect/>
          </a:stretch>
        </p:blipFill>
        <p:spPr>
          <a:xfrm>
            <a:off x="684213" y="981075"/>
            <a:ext cx="7737475" cy="5732463"/>
          </a:xfrm>
        </p:spPr>
      </p:pic>
      <p:pic>
        <p:nvPicPr>
          <p:cNvPr id="3072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CT </a:t>
            </a:r>
            <a:r>
              <a:rPr lang="en-US" dirty="0"/>
              <a:t>s</a:t>
            </a:r>
            <a:r>
              <a:rPr lang="en-US" dirty="0" smtClean="0"/>
              <a:t>can image</a:t>
            </a:r>
            <a:endParaRPr lang="en-US" dirty="0"/>
          </a:p>
        </p:txBody>
      </p:sp>
      <p:sp>
        <p:nvSpPr>
          <p:cNvPr id="3" name="Content Placeholder 2"/>
          <p:cNvSpPr>
            <a:spLocks noGrp="1"/>
          </p:cNvSpPr>
          <p:nvPr>
            <p:ph idx="1"/>
          </p:nvPr>
        </p:nvSpPr>
        <p:spPr/>
        <p:txBody>
          <a:bodyPr/>
          <a:lstStyle/>
          <a:p>
            <a:r>
              <a:rPr lang="en-US" altLang="en-US" smtClean="0"/>
              <a:t>Hyperdense MCA</a:t>
            </a:r>
          </a:p>
        </p:txBody>
      </p:sp>
      <p:pic>
        <p:nvPicPr>
          <p:cNvPr id="31747" name="Picture 2"/>
          <p:cNvPicPr>
            <a:picLocks noChangeAspect="1" noChangeArrowheads="1"/>
          </p:cNvPicPr>
          <p:nvPr/>
        </p:nvPicPr>
        <p:blipFill>
          <a:blip r:embed="rId2">
            <a:extLst>
              <a:ext uri="{28A0092B-C50C-407E-A947-70E740481C1C}">
                <a14:useLocalDpi xmlns:a14="http://schemas.microsoft.com/office/drawing/2010/main" val="0"/>
              </a:ext>
            </a:extLst>
          </a:blip>
          <a:srcRect l="36079" t="22906" r="30113" b="7091"/>
          <a:stretch>
            <a:fillRect/>
          </a:stretch>
        </p:blipFill>
        <p:spPr bwMode="auto">
          <a:xfrm>
            <a:off x="0" y="2060575"/>
            <a:ext cx="3059113"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1748" name="Picture 2"/>
          <p:cNvPicPr>
            <a:picLocks noChangeAspect="1" noChangeArrowheads="1"/>
          </p:cNvPicPr>
          <p:nvPr/>
        </p:nvPicPr>
        <p:blipFill>
          <a:blip r:embed="rId3">
            <a:extLst>
              <a:ext uri="{28A0092B-C50C-407E-A947-70E740481C1C}">
                <a14:useLocalDpi xmlns:a14="http://schemas.microsoft.com/office/drawing/2010/main" val="0"/>
              </a:ext>
            </a:extLst>
          </a:blip>
          <a:srcRect l="36079" t="22906" r="29118" b="7091"/>
          <a:stretch>
            <a:fillRect/>
          </a:stretch>
        </p:blipFill>
        <p:spPr bwMode="auto">
          <a:xfrm>
            <a:off x="3006725" y="2060575"/>
            <a:ext cx="31496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1749" name="Picture 2"/>
          <p:cNvPicPr>
            <a:picLocks noChangeAspect="1" noChangeArrowheads="1"/>
          </p:cNvPicPr>
          <p:nvPr/>
        </p:nvPicPr>
        <p:blipFill>
          <a:blip r:embed="rId4">
            <a:extLst>
              <a:ext uri="{28A0092B-C50C-407E-A947-70E740481C1C}">
                <a14:useLocalDpi xmlns:a14="http://schemas.microsoft.com/office/drawing/2010/main" val="0"/>
              </a:ext>
            </a:extLst>
          </a:blip>
          <a:srcRect l="36079" t="22906" r="29118" b="7091"/>
          <a:stretch>
            <a:fillRect/>
          </a:stretch>
        </p:blipFill>
        <p:spPr bwMode="auto">
          <a:xfrm>
            <a:off x="6011863" y="2060575"/>
            <a:ext cx="3151187"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1750"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CT </a:t>
            </a:r>
            <a:r>
              <a:rPr lang="en-US" dirty="0"/>
              <a:t>s</a:t>
            </a:r>
            <a:r>
              <a:rPr lang="en-US" dirty="0" smtClean="0"/>
              <a:t>can image</a:t>
            </a:r>
            <a:endParaRPr lang="en-US" dirty="0"/>
          </a:p>
        </p:txBody>
      </p:sp>
      <p:sp>
        <p:nvSpPr>
          <p:cNvPr id="3" name="Content Placeholder 2"/>
          <p:cNvSpPr>
            <a:spLocks noGrp="1"/>
          </p:cNvSpPr>
          <p:nvPr>
            <p:ph idx="1"/>
          </p:nvPr>
        </p:nvSpPr>
        <p:spPr/>
        <p:txBody>
          <a:bodyPr/>
          <a:lstStyle/>
          <a:p>
            <a:r>
              <a:rPr lang="en-US" altLang="en-US" smtClean="0"/>
              <a:t>Hyperdense MCA</a:t>
            </a:r>
          </a:p>
        </p:txBody>
      </p:sp>
      <p:pic>
        <p:nvPicPr>
          <p:cNvPr id="32771" name="Picture 3"/>
          <p:cNvPicPr>
            <a:picLocks noChangeAspect="1"/>
          </p:cNvPicPr>
          <p:nvPr/>
        </p:nvPicPr>
        <p:blipFill>
          <a:blip r:embed="rId2">
            <a:extLst>
              <a:ext uri="{28A0092B-C50C-407E-A947-70E740481C1C}">
                <a14:useLocalDpi xmlns:a14="http://schemas.microsoft.com/office/drawing/2010/main" val="0"/>
              </a:ext>
            </a:extLst>
          </a:blip>
          <a:srcRect l="4602" r="5119"/>
          <a:stretch>
            <a:fillRect/>
          </a:stretch>
        </p:blipFill>
        <p:spPr bwMode="auto">
          <a:xfrm>
            <a:off x="2124075" y="1773238"/>
            <a:ext cx="4802188"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457200" y="1671638"/>
            <a:ext cx="8229600" cy="4721225"/>
          </a:xfrm>
          <a:prstGeom prst="rect">
            <a:avLst/>
          </a:prstGeom>
          <a:solidFill>
            <a:schemeClr val="tx1"/>
          </a:solidFill>
          <a:ln w="9525">
            <a:solidFill>
              <a:srgbClr val="000000"/>
            </a:solidFill>
            <a:miter lim="800000"/>
            <a:headEnd/>
            <a:tailEnd/>
          </a:ln>
          <a:effectLst>
            <a:outerShdw blurRad="40000" dist="23000" dir="5400000" rotWithShape="0">
              <a:srgbClr val="808080">
                <a:alpha val="34998"/>
              </a:srgbClr>
            </a:outerShdw>
          </a:effectLst>
        </p:spPr>
        <p:txBody>
          <a:bodyPr anchor="ctr"/>
          <a:lstStyle/>
          <a:p>
            <a:pPr algn="ctr">
              <a:defRPr/>
            </a:pPr>
            <a:endParaRPr lang="en-GB" dirty="0">
              <a:solidFill>
                <a:schemeClr val="lt1"/>
              </a:solidFill>
              <a:latin typeface="+mn-lt"/>
              <a:ea typeface="+mn-ea"/>
            </a:endParaRPr>
          </a:p>
        </p:txBody>
      </p:sp>
      <p:sp>
        <p:nvSpPr>
          <p:cNvPr id="2" name="Title 1"/>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Types of infarct</a:t>
            </a:r>
            <a:endParaRPr lang="en-US" dirty="0">
              <a:ea typeface="ＭＳ Ｐゴシック" pitchFamily="-65" charset="-128"/>
              <a:cs typeface="ＭＳ Ｐゴシック" pitchFamily="-65" charset="-128"/>
            </a:endParaRPr>
          </a:p>
        </p:txBody>
      </p:sp>
      <p:pic>
        <p:nvPicPr>
          <p:cNvPr id="33795" name="Picture 4" descr="10049029"/>
          <p:cNvPicPr>
            <a:picLocks noChangeAspect="1" noChangeArrowheads="1"/>
          </p:cNvPicPr>
          <p:nvPr/>
        </p:nvPicPr>
        <p:blipFill>
          <a:blip r:embed="rId2">
            <a:extLst>
              <a:ext uri="{28A0092B-C50C-407E-A947-70E740481C1C}">
                <a14:useLocalDpi xmlns:a14="http://schemas.microsoft.com/office/drawing/2010/main" val="0"/>
              </a:ext>
            </a:extLst>
          </a:blip>
          <a:srcRect l="26089" t="22876" r="13493" b="16064"/>
          <a:stretch>
            <a:fillRect/>
          </a:stretch>
        </p:blipFill>
        <p:spPr bwMode="auto">
          <a:xfrm>
            <a:off x="790575" y="1671638"/>
            <a:ext cx="338772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5941" name="Text Box 7"/>
          <p:cNvSpPr txBox="1">
            <a:spLocks noChangeArrowheads="1"/>
          </p:cNvSpPr>
          <p:nvPr/>
        </p:nvSpPr>
        <p:spPr bwMode="auto">
          <a:xfrm>
            <a:off x="1609725" y="5934075"/>
            <a:ext cx="1328738"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defRPr/>
            </a:pPr>
            <a:r>
              <a:rPr lang="en-GB" sz="2800" dirty="0" smtClean="0">
                <a:solidFill>
                  <a:schemeClr val="bg1"/>
                </a:solidFill>
              </a:rPr>
              <a:t>Chronic</a:t>
            </a:r>
          </a:p>
        </p:txBody>
      </p:sp>
      <p:pic>
        <p:nvPicPr>
          <p:cNvPr id="295942" name="Picture 6" descr="Radiology images for papers 257"/>
          <p:cNvPicPr>
            <a:picLocks noChangeAspect="1" noChangeArrowheads="1"/>
          </p:cNvPicPr>
          <p:nvPr/>
        </p:nvPicPr>
        <p:blipFill>
          <a:blip r:embed="rId3">
            <a:extLst>
              <a:ext uri="{28A0092B-C50C-407E-A947-70E740481C1C}">
                <a14:useLocalDpi xmlns:a14="http://schemas.microsoft.com/office/drawing/2010/main" val="0"/>
              </a:ext>
            </a:extLst>
          </a:blip>
          <a:srcRect l="20038" t="19952" r="21883" b="22800"/>
          <a:stretch>
            <a:fillRect/>
          </a:stretch>
        </p:blipFill>
        <p:spPr bwMode="auto">
          <a:xfrm>
            <a:off x="5029200" y="1830388"/>
            <a:ext cx="3173413" cy="401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95943" name="Text Box 9"/>
          <p:cNvSpPr txBox="1">
            <a:spLocks noChangeArrowheads="1"/>
          </p:cNvSpPr>
          <p:nvPr/>
        </p:nvSpPr>
        <p:spPr bwMode="auto">
          <a:xfrm>
            <a:off x="4178300" y="5929313"/>
            <a:ext cx="4752975"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defRPr/>
            </a:pPr>
            <a:r>
              <a:rPr lang="en-GB" sz="2800" dirty="0" smtClean="0">
                <a:solidFill>
                  <a:schemeClr val="bg1"/>
                </a:solidFill>
              </a:rPr>
              <a:t>Haemorrhagic transformation</a:t>
            </a:r>
          </a:p>
        </p:txBody>
      </p:sp>
      <p:pic>
        <p:nvPicPr>
          <p:cNvPr id="3379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Intracranial Haemorrhage</a:t>
            </a:r>
            <a:endParaRPr lang="en-US" dirty="0">
              <a:ea typeface="ＭＳ Ｐゴシック" pitchFamily="-65" charset="-128"/>
              <a:cs typeface="ＭＳ Ｐゴシック" pitchFamily="-65" charset="-128"/>
            </a:endParaRPr>
          </a:p>
        </p:txBody>
      </p:sp>
      <p:pic>
        <p:nvPicPr>
          <p:cNvPr id="34818" name="Picture 4" descr="10800446"/>
          <p:cNvPicPr>
            <a:picLocks noChangeAspect="1" noChangeArrowheads="1"/>
          </p:cNvPicPr>
          <p:nvPr/>
        </p:nvPicPr>
        <p:blipFill>
          <a:blip r:embed="rId2">
            <a:extLst>
              <a:ext uri="{28A0092B-C50C-407E-A947-70E740481C1C}">
                <a14:useLocalDpi xmlns:a14="http://schemas.microsoft.com/office/drawing/2010/main" val="0"/>
              </a:ext>
            </a:extLst>
          </a:blip>
          <a:srcRect l="15584" t="12091" r="11650" b="10826"/>
          <a:stretch>
            <a:fillRect/>
          </a:stretch>
        </p:blipFill>
        <p:spPr bwMode="auto">
          <a:xfrm>
            <a:off x="742950" y="1654175"/>
            <a:ext cx="3871913"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5" descr="Radiology images for papers 235"/>
          <p:cNvPicPr>
            <a:picLocks noChangeAspect="1" noChangeArrowheads="1"/>
          </p:cNvPicPr>
          <p:nvPr/>
        </p:nvPicPr>
        <p:blipFill>
          <a:blip r:embed="rId3">
            <a:extLst>
              <a:ext uri="{28A0092B-C50C-407E-A947-70E740481C1C}">
                <a14:useLocalDpi xmlns:a14="http://schemas.microsoft.com/office/drawing/2010/main" val="0"/>
              </a:ext>
            </a:extLst>
          </a:blip>
          <a:srcRect l="18657" t="23224" r="18657" b="21432"/>
          <a:stretch>
            <a:fillRect/>
          </a:stretch>
        </p:blipFill>
        <p:spPr bwMode="auto">
          <a:xfrm>
            <a:off x="4614863" y="1654175"/>
            <a:ext cx="3792537"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Brain imaging</a:t>
            </a:r>
          </a:p>
        </p:txBody>
      </p:sp>
      <p:sp>
        <p:nvSpPr>
          <p:cNvPr id="18434" name="Content Placeholder 2"/>
          <p:cNvSpPr>
            <a:spLocks noGrp="1"/>
          </p:cNvSpPr>
          <p:nvPr>
            <p:ph idx="1"/>
          </p:nvPr>
        </p:nvSpPr>
        <p:spPr/>
        <p:txBody>
          <a:bodyPr/>
          <a:lstStyle/>
          <a:p>
            <a:r>
              <a:rPr lang="en-US" altLang="en-US" smtClean="0"/>
              <a:t>Role of CT and MRI scan</a:t>
            </a:r>
          </a:p>
          <a:p>
            <a:r>
              <a:rPr lang="en-US" altLang="en-US" smtClean="0"/>
              <a:t>Issues from a practitioner’s perspective</a:t>
            </a:r>
          </a:p>
          <a:p>
            <a:r>
              <a:rPr lang="en-US" altLang="en-US" smtClean="0"/>
              <a:t>Facts to remember</a:t>
            </a:r>
          </a:p>
          <a:p>
            <a:r>
              <a:rPr lang="en-US" altLang="en-US" smtClean="0"/>
              <a:t>Slides and discussion</a:t>
            </a:r>
          </a:p>
          <a:p>
            <a:r>
              <a:rPr lang="en-US" altLang="en-US" smtClean="0"/>
              <a:t>Some practical tips</a:t>
            </a:r>
          </a:p>
          <a:p>
            <a:r>
              <a:rPr lang="en-US" altLang="en-US" smtClean="0"/>
              <a:t>Quiz</a:t>
            </a:r>
          </a:p>
          <a:p>
            <a:r>
              <a:rPr lang="en-US" altLang="en-US" smtClean="0"/>
              <a:t>Questions</a:t>
            </a:r>
          </a:p>
        </p:txBody>
      </p:sp>
      <p:pic>
        <p:nvPicPr>
          <p:cNvPr id="1843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Other causes of neurological symptoms</a:t>
            </a:r>
            <a:endParaRPr lang="en-US" dirty="0">
              <a:ea typeface="ＭＳ Ｐゴシック" pitchFamily="-65" charset="-128"/>
              <a:cs typeface="ＭＳ Ｐゴシック" pitchFamily="-65" charset="-128"/>
            </a:endParaRPr>
          </a:p>
        </p:txBody>
      </p:sp>
      <p:sp>
        <p:nvSpPr>
          <p:cNvPr id="297989" name="Text Box 7"/>
          <p:cNvSpPr txBox="1">
            <a:spLocks noChangeArrowheads="1"/>
          </p:cNvSpPr>
          <p:nvPr/>
        </p:nvSpPr>
        <p:spPr bwMode="auto">
          <a:xfrm>
            <a:off x="684213" y="5786438"/>
            <a:ext cx="1938337"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defRPr/>
            </a:pPr>
            <a:r>
              <a:rPr lang="en-GB" sz="2000" dirty="0" smtClean="0">
                <a:solidFill>
                  <a:srgbClr val="FFFFFF"/>
                </a:solidFill>
                <a:latin typeface="Verdana" charset="0"/>
              </a:rPr>
              <a:t>Subdural Haematoma</a:t>
            </a:r>
          </a:p>
        </p:txBody>
      </p:sp>
      <p:sp>
        <p:nvSpPr>
          <p:cNvPr id="297990" name="Text Box 8"/>
          <p:cNvSpPr txBox="1">
            <a:spLocks noChangeArrowheads="1"/>
          </p:cNvSpPr>
          <p:nvPr/>
        </p:nvSpPr>
        <p:spPr bwMode="auto">
          <a:xfrm>
            <a:off x="6816725" y="5786438"/>
            <a:ext cx="1992313"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defRPr/>
            </a:pPr>
            <a:r>
              <a:rPr lang="en-GB" sz="2000" dirty="0" smtClean="0">
                <a:solidFill>
                  <a:srgbClr val="FFFFFF"/>
                </a:solidFill>
                <a:latin typeface="Verdana" charset="0"/>
              </a:rPr>
              <a:t>Glioblastoma</a:t>
            </a:r>
            <a:r>
              <a:rPr lang="en-GB" sz="2000" dirty="0" smtClean="0"/>
              <a:t> </a:t>
            </a:r>
            <a:r>
              <a:rPr lang="en-GB" sz="2000" dirty="0" smtClean="0">
                <a:solidFill>
                  <a:srgbClr val="FFFFFF"/>
                </a:solidFill>
                <a:latin typeface="Verdana" charset="0"/>
              </a:rPr>
              <a:t>Multiforme</a:t>
            </a:r>
          </a:p>
        </p:txBody>
      </p:sp>
      <p:pic>
        <p:nvPicPr>
          <p:cNvPr id="35844" name="Picture 8" descr="Radiology images for papers 284"/>
          <p:cNvPicPr>
            <a:picLocks noChangeAspect="1" noChangeArrowheads="1"/>
          </p:cNvPicPr>
          <p:nvPr/>
        </p:nvPicPr>
        <p:blipFill>
          <a:blip r:embed="rId2">
            <a:extLst>
              <a:ext uri="{28A0092B-C50C-407E-A947-70E740481C1C}">
                <a14:useLocalDpi xmlns:a14="http://schemas.microsoft.com/office/drawing/2010/main" val="0"/>
              </a:ext>
            </a:extLst>
          </a:blip>
          <a:srcRect l="18404" t="20091" r="21753" b="23512"/>
          <a:stretch>
            <a:fillRect/>
          </a:stretch>
        </p:blipFill>
        <p:spPr bwMode="auto">
          <a:xfrm>
            <a:off x="3289300" y="1851025"/>
            <a:ext cx="2771775"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3159" name="TextBox 2"/>
          <p:cNvSpPr txBox="1">
            <a:spLocks noChangeArrowheads="1"/>
          </p:cNvSpPr>
          <p:nvPr/>
        </p:nvSpPr>
        <p:spPr bwMode="auto">
          <a:xfrm>
            <a:off x="3614738" y="5786438"/>
            <a:ext cx="2216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altLang="en-US" sz="2000">
                <a:solidFill>
                  <a:srgbClr val="FFFFFF"/>
                </a:solidFill>
                <a:latin typeface="Verdana" pitchFamily="34" charset="0"/>
              </a:rPr>
              <a:t>Subarachnoid</a:t>
            </a:r>
            <a:r>
              <a:rPr lang="en-US" altLang="en-US" sz="2000"/>
              <a:t> </a:t>
            </a:r>
            <a:r>
              <a:rPr lang="en-US" altLang="en-US" sz="2000">
                <a:solidFill>
                  <a:srgbClr val="FFFFFF"/>
                </a:solidFill>
                <a:latin typeface="Verdana" pitchFamily="34" charset="0"/>
              </a:rPr>
              <a:t>Haemorrhage</a:t>
            </a:r>
          </a:p>
        </p:txBody>
      </p:sp>
      <p:pic>
        <p:nvPicPr>
          <p:cNvPr id="3584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2"/>
          <p:cNvPicPr>
            <a:picLocks noChangeAspect="1" noChangeArrowheads="1"/>
          </p:cNvPicPr>
          <p:nvPr/>
        </p:nvPicPr>
        <p:blipFill>
          <a:blip r:embed="rId4">
            <a:extLst>
              <a:ext uri="{28A0092B-C50C-407E-A947-70E740481C1C}">
                <a14:useLocalDpi xmlns:a14="http://schemas.microsoft.com/office/drawing/2010/main" val="0"/>
              </a:ext>
            </a:extLst>
          </a:blip>
          <a:srcRect l="36418" t="21967" r="23531" b="20430"/>
          <a:stretch>
            <a:fillRect/>
          </a:stretch>
        </p:blipFill>
        <p:spPr bwMode="auto">
          <a:xfrm>
            <a:off x="0" y="1844675"/>
            <a:ext cx="3316288"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2"/>
          <p:cNvPicPr>
            <a:picLocks noChangeAspect="1" noChangeArrowheads="1"/>
          </p:cNvPicPr>
          <p:nvPr/>
        </p:nvPicPr>
        <p:blipFill>
          <a:blip r:embed="rId5">
            <a:extLst>
              <a:ext uri="{28A0092B-C50C-407E-A947-70E740481C1C}">
                <a14:useLocalDpi xmlns:a14="http://schemas.microsoft.com/office/drawing/2010/main" val="0"/>
              </a:ext>
            </a:extLst>
          </a:blip>
          <a:srcRect l="38712" t="18073" r="19383" b="17462"/>
          <a:stretch>
            <a:fillRect/>
          </a:stretch>
        </p:blipFill>
        <p:spPr bwMode="auto">
          <a:xfrm>
            <a:off x="6043613" y="1844675"/>
            <a:ext cx="3100387"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98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31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9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9" grpId="0"/>
      <p:bldP spid="297990" grpId="0"/>
      <p:bldP spid="4331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Complications after stroke</a:t>
            </a:r>
            <a:endParaRPr lang="en-US" dirty="0">
              <a:ea typeface="ＭＳ Ｐゴシック" pitchFamily="-65" charset="-128"/>
              <a:cs typeface="ＭＳ Ｐゴシック" pitchFamily="-65" charset="-128"/>
            </a:endParaRPr>
          </a:p>
        </p:txBody>
      </p:sp>
      <p:sp>
        <p:nvSpPr>
          <p:cNvPr id="36866" name="Content Placeholder 2"/>
          <p:cNvSpPr>
            <a:spLocks noGrp="1"/>
          </p:cNvSpPr>
          <p:nvPr>
            <p:ph idx="1"/>
          </p:nvPr>
        </p:nvSpPr>
        <p:spPr/>
        <p:txBody>
          <a:bodyPr/>
          <a:lstStyle/>
          <a:p>
            <a:r>
              <a:rPr lang="en-US" altLang="en-US" smtClean="0"/>
              <a:t>Mass effect</a:t>
            </a:r>
          </a:p>
        </p:txBody>
      </p:sp>
      <p:pic>
        <p:nvPicPr>
          <p:cNvPr id="3686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916113"/>
            <a:ext cx="3622675"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3"/>
          <p:cNvPicPr>
            <a:picLocks noChangeAspect="1"/>
          </p:cNvPicPr>
          <p:nvPr/>
        </p:nvPicPr>
        <p:blipFill>
          <a:blip r:embed="rId4">
            <a:extLst>
              <a:ext uri="{28A0092B-C50C-407E-A947-70E740481C1C}">
                <a14:useLocalDpi xmlns:a14="http://schemas.microsoft.com/office/drawing/2010/main" val="0"/>
              </a:ext>
            </a:extLst>
          </a:blip>
          <a:srcRect l="16791" t="10980" r="18764" b="6982"/>
          <a:stretch>
            <a:fillRect/>
          </a:stretch>
        </p:blipFill>
        <p:spPr bwMode="auto">
          <a:xfrm>
            <a:off x="4643438" y="1916113"/>
            <a:ext cx="3730625" cy="474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Mass effect vs. hydrocephalus</a:t>
            </a:r>
            <a:endParaRPr lang="en-US" dirty="0">
              <a:ea typeface="ＭＳ Ｐゴシック" pitchFamily="-65" charset="-128"/>
              <a:cs typeface="ＭＳ Ｐゴシック" pitchFamily="-65" charset="-128"/>
            </a:endParaRPr>
          </a:p>
        </p:txBody>
      </p:sp>
      <p:pic>
        <p:nvPicPr>
          <p:cNvPr id="37890" name="Picture 5" descr="Hydrocephalus_5"/>
          <p:cNvPicPr>
            <a:picLocks noChangeAspect="1" noChangeArrowheads="1"/>
          </p:cNvPicPr>
          <p:nvPr/>
        </p:nvPicPr>
        <p:blipFill>
          <a:blip r:embed="rId2">
            <a:extLst>
              <a:ext uri="{28A0092B-C50C-407E-A947-70E740481C1C}">
                <a14:useLocalDpi xmlns:a14="http://schemas.microsoft.com/office/drawing/2010/main" val="0"/>
              </a:ext>
            </a:extLst>
          </a:blip>
          <a:srcRect b="3680"/>
          <a:stretch>
            <a:fillRect/>
          </a:stretch>
        </p:blipFill>
        <p:spPr bwMode="auto">
          <a:xfrm>
            <a:off x="4521200" y="1687513"/>
            <a:ext cx="3808413"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700213"/>
            <a:ext cx="381635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Haemorrhagic transformation </a:t>
            </a:r>
            <a:br>
              <a:rPr lang="en-US" dirty="0" smtClean="0">
                <a:ea typeface="ＭＳ Ｐゴシック" pitchFamily="-65" charset="-128"/>
                <a:cs typeface="ＭＳ Ｐゴシック" pitchFamily="-65" charset="-128"/>
              </a:rPr>
            </a:br>
            <a:r>
              <a:rPr lang="en-US" dirty="0" smtClean="0">
                <a:ea typeface="ＭＳ Ｐゴシック" pitchFamily="-65" charset="-128"/>
                <a:cs typeface="ＭＳ Ｐゴシック" pitchFamily="-65" charset="-128"/>
              </a:rPr>
              <a:t>of Infarct (HTI)</a:t>
            </a:r>
            <a:endParaRPr lang="en-US" dirty="0">
              <a:ea typeface="ＭＳ Ｐゴシック" pitchFamily="-65" charset="-128"/>
              <a:cs typeface="ＭＳ Ｐゴシック" pitchFamily="-65" charset="-128"/>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252538"/>
            <a:ext cx="5557838" cy="5343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pic>
        <p:nvPicPr>
          <p:cNvPr id="3891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Cerebral </a:t>
            </a:r>
            <a:r>
              <a:rPr lang="en-US" dirty="0">
                <a:ea typeface="ＭＳ Ｐゴシック" pitchFamily="-65" charset="-128"/>
                <a:cs typeface="ＭＳ Ｐゴシック" pitchFamily="-65" charset="-128"/>
              </a:rPr>
              <a:t>a</a:t>
            </a:r>
            <a:r>
              <a:rPr lang="en-US" dirty="0" smtClean="0">
                <a:ea typeface="ＭＳ Ｐゴシック" pitchFamily="-65" charset="-128"/>
                <a:cs typeface="ＭＳ Ｐゴシック" pitchFamily="-65" charset="-128"/>
              </a:rPr>
              <a:t>trophy</a:t>
            </a:r>
            <a:endParaRPr lang="en-US" dirty="0">
              <a:ea typeface="ＭＳ Ｐゴシック" pitchFamily="-65" charset="-128"/>
              <a:cs typeface="ＭＳ Ｐゴシック" pitchFamily="-65" charset="-128"/>
            </a:endParaRPr>
          </a:p>
        </p:txBody>
      </p:sp>
      <p:sp>
        <p:nvSpPr>
          <p:cNvPr id="302083" name="Rectangle 4"/>
          <p:cNvSpPr>
            <a:spLocks noGrp="1" noChangeArrowheads="1"/>
          </p:cNvSpPr>
          <p:nvPr/>
        </p:nvSpPr>
        <p:spPr bwMode="auto">
          <a:xfrm>
            <a:off x="211138" y="723900"/>
            <a:ext cx="872172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lstStyle/>
          <a:p>
            <a:pPr marL="342900" indent="-342900" eaLnBrk="0" hangingPunct="0">
              <a:spcBef>
                <a:spcPct val="20000"/>
              </a:spcBef>
              <a:buClr>
                <a:schemeClr val="tx2"/>
              </a:buClr>
              <a:buSzPct val="75000"/>
              <a:buFont typeface="Wingdings 3" charset="0"/>
              <a:buChar char="p"/>
              <a:defRPr/>
            </a:pPr>
            <a:endParaRPr lang="en-US" sz="2800" dirty="0">
              <a:latin typeface="Verdana" charset="0"/>
              <a:ea typeface="MS PGothic" charset="0"/>
              <a:cs typeface="MS PGothic" charset="0"/>
            </a:endParaRPr>
          </a:p>
        </p:txBody>
      </p:sp>
      <p:sp>
        <p:nvSpPr>
          <p:cNvPr id="8" name="Rectangle 7"/>
          <p:cNvSpPr>
            <a:spLocks noChangeArrowheads="1"/>
          </p:cNvSpPr>
          <p:nvPr/>
        </p:nvSpPr>
        <p:spPr bwMode="auto">
          <a:xfrm>
            <a:off x="457200" y="1619250"/>
            <a:ext cx="8229600" cy="4673600"/>
          </a:xfrm>
          <a:prstGeom prst="rect">
            <a:avLst/>
          </a:prstGeom>
          <a:solidFill>
            <a:schemeClr val="tx1"/>
          </a:solidFill>
          <a:ln w="9525">
            <a:solidFill>
              <a:srgbClr val="000000"/>
            </a:solidFill>
            <a:miter lim="800000"/>
            <a:headEnd/>
            <a:tailEnd/>
          </a:ln>
          <a:effectLst>
            <a:outerShdw blurRad="40000" dist="23000" dir="5400000" rotWithShape="0">
              <a:srgbClr val="808080">
                <a:alpha val="34998"/>
              </a:srgbClr>
            </a:outerShdw>
          </a:effectLst>
        </p:spPr>
        <p:txBody>
          <a:bodyPr anchor="ctr"/>
          <a:lstStyle/>
          <a:p>
            <a:pPr algn="ctr">
              <a:defRPr/>
            </a:pPr>
            <a:endParaRPr lang="en-GB" dirty="0">
              <a:solidFill>
                <a:schemeClr val="lt1"/>
              </a:solidFill>
              <a:latin typeface="+mn-lt"/>
              <a:ea typeface="+mn-ea"/>
            </a:endParaRPr>
          </a:p>
        </p:txBody>
      </p:sp>
      <p:pic>
        <p:nvPicPr>
          <p:cNvPr id="39940" name="Picture 5" descr="9699788"/>
          <p:cNvPicPr>
            <a:picLocks noChangeAspect="1" noChangeArrowheads="1"/>
          </p:cNvPicPr>
          <p:nvPr/>
        </p:nvPicPr>
        <p:blipFill>
          <a:blip r:embed="rId2">
            <a:extLst>
              <a:ext uri="{28A0092B-C50C-407E-A947-70E740481C1C}">
                <a14:useLocalDpi xmlns:a14="http://schemas.microsoft.com/office/drawing/2010/main" val="0"/>
              </a:ext>
            </a:extLst>
          </a:blip>
          <a:srcRect l="20346" t="21237" r="18642" b="22523"/>
          <a:stretch>
            <a:fillRect/>
          </a:stretch>
        </p:blipFill>
        <p:spPr bwMode="auto">
          <a:xfrm rot="960000">
            <a:off x="1208088" y="1998663"/>
            <a:ext cx="3306762"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6" descr="9839938"/>
          <p:cNvPicPr>
            <a:picLocks noChangeAspect="1" noChangeArrowheads="1"/>
          </p:cNvPicPr>
          <p:nvPr/>
        </p:nvPicPr>
        <p:blipFill>
          <a:blip r:embed="rId3">
            <a:extLst>
              <a:ext uri="{28A0092B-C50C-407E-A947-70E740481C1C}">
                <a14:useLocalDpi xmlns:a14="http://schemas.microsoft.com/office/drawing/2010/main" val="0"/>
              </a:ext>
            </a:extLst>
          </a:blip>
          <a:srcRect l="21233" t="17067" r="15334" b="18855"/>
          <a:stretch>
            <a:fillRect/>
          </a:stretch>
        </p:blipFill>
        <p:spPr bwMode="auto">
          <a:xfrm>
            <a:off x="4991100" y="2155825"/>
            <a:ext cx="299085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Grp="1" noChangeArrowheads="1"/>
          </p:cNvSpPr>
          <p:nvPr/>
        </p:nvSpPr>
        <p:spPr bwMode="auto">
          <a:xfrm>
            <a:off x="209550" y="1477963"/>
            <a:ext cx="8720138" cy="51228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lvl1pPr marL="342900" indent="-342900"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20000"/>
              </a:spcBef>
              <a:buClr>
                <a:schemeClr val="tx2"/>
              </a:buClr>
              <a:buSzPct val="75000"/>
              <a:buFont typeface="Wingdings 3" pitchFamily="18" charset="2"/>
              <a:buChar char="p"/>
            </a:pPr>
            <a:endParaRPr lang="en-US" altLang="en-US" sz="2800">
              <a:latin typeface="Verdana" pitchFamily="34" charset="0"/>
            </a:endParaRPr>
          </a:p>
        </p:txBody>
      </p:sp>
      <p:sp>
        <p:nvSpPr>
          <p:cNvPr id="2" name="Title 1"/>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Periventricular white matter change</a:t>
            </a:r>
            <a:endParaRPr lang="en-US" dirty="0">
              <a:ea typeface="ＭＳ Ｐゴシック" pitchFamily="-65" charset="-128"/>
              <a:cs typeface="ＭＳ Ｐゴシック" pitchFamily="-65" charset="-128"/>
            </a:endParaRPr>
          </a:p>
        </p:txBody>
      </p:sp>
      <p:pic>
        <p:nvPicPr>
          <p:cNvPr id="40963" name="Picture 5" descr="9856713"/>
          <p:cNvPicPr>
            <a:picLocks noChangeAspect="1" noChangeArrowheads="1"/>
          </p:cNvPicPr>
          <p:nvPr/>
        </p:nvPicPr>
        <p:blipFill>
          <a:blip r:embed="rId2">
            <a:extLst>
              <a:ext uri="{28A0092B-C50C-407E-A947-70E740481C1C}">
                <a14:useLocalDpi xmlns:a14="http://schemas.microsoft.com/office/drawing/2010/main" val="0"/>
              </a:ext>
            </a:extLst>
          </a:blip>
          <a:srcRect l="14438" t="19212" r="21373" b="18274"/>
          <a:stretch>
            <a:fillRect/>
          </a:stretch>
        </p:blipFill>
        <p:spPr bwMode="auto">
          <a:xfrm>
            <a:off x="5084763" y="2046288"/>
            <a:ext cx="3190875" cy="39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6" descr="10304337"/>
          <p:cNvPicPr>
            <a:picLocks noChangeAspect="1" noChangeArrowheads="1"/>
          </p:cNvPicPr>
          <p:nvPr/>
        </p:nvPicPr>
        <p:blipFill>
          <a:blip r:embed="rId3">
            <a:extLst>
              <a:ext uri="{28A0092B-C50C-407E-A947-70E740481C1C}">
                <a14:useLocalDpi xmlns:a14="http://schemas.microsoft.com/office/drawing/2010/main" val="0"/>
              </a:ext>
            </a:extLst>
          </a:blip>
          <a:srcRect l="19402" t="22182" r="17175" b="17339"/>
          <a:stretch>
            <a:fillRect/>
          </a:stretch>
        </p:blipFill>
        <p:spPr bwMode="auto">
          <a:xfrm>
            <a:off x="865188" y="1811338"/>
            <a:ext cx="3375025"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3110" name="Text Box 7"/>
          <p:cNvSpPr txBox="1">
            <a:spLocks noChangeArrowheads="1"/>
          </p:cNvSpPr>
          <p:nvPr/>
        </p:nvSpPr>
        <p:spPr bwMode="auto">
          <a:xfrm>
            <a:off x="1935163" y="5942013"/>
            <a:ext cx="9080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defRPr/>
            </a:pPr>
            <a:r>
              <a:rPr lang="en-GB" sz="2800" dirty="0" smtClean="0">
                <a:solidFill>
                  <a:schemeClr val="bg1"/>
                </a:solidFill>
                <a:latin typeface="Verdana" charset="0"/>
              </a:rPr>
              <a:t>Mild</a:t>
            </a:r>
            <a:r>
              <a:rPr lang="en-GB" sz="2800" dirty="0" smtClean="0">
                <a:solidFill>
                  <a:schemeClr val="bg1"/>
                </a:solidFill>
              </a:rPr>
              <a:t> </a:t>
            </a:r>
          </a:p>
        </p:txBody>
      </p:sp>
      <p:sp>
        <p:nvSpPr>
          <p:cNvPr id="303111" name="Text Box 8"/>
          <p:cNvSpPr txBox="1">
            <a:spLocks noChangeArrowheads="1"/>
          </p:cNvSpPr>
          <p:nvPr/>
        </p:nvSpPr>
        <p:spPr bwMode="auto">
          <a:xfrm>
            <a:off x="5489575" y="5921375"/>
            <a:ext cx="2233613"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defRPr/>
            </a:pPr>
            <a:r>
              <a:rPr lang="en-GB" sz="2800" dirty="0" smtClean="0">
                <a:solidFill>
                  <a:schemeClr val="bg1"/>
                </a:solidFill>
                <a:latin typeface="Verdana" charset="0"/>
              </a:rPr>
              <a:t>Moderate</a:t>
            </a:r>
          </a:p>
        </p:txBody>
      </p:sp>
      <p:pic>
        <p:nvPicPr>
          <p:cNvPr id="4096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873125" y="1839913"/>
            <a:ext cx="7143750" cy="4602162"/>
          </a:xfrm>
          <a:prstGeom prst="rect">
            <a:avLst/>
          </a:prstGeom>
          <a:solidFill>
            <a:schemeClr val="tx1"/>
          </a:solidFill>
          <a:ln w="9525">
            <a:solidFill>
              <a:srgbClr val="000000"/>
            </a:solidFill>
            <a:miter lim="800000"/>
            <a:headEnd/>
            <a:tailEnd/>
          </a:ln>
          <a:effectLst>
            <a:outerShdw blurRad="40000" dist="23000" dir="5400000" rotWithShape="0">
              <a:srgbClr val="808080">
                <a:alpha val="34998"/>
              </a:srgbClr>
            </a:outerShdw>
          </a:effectLst>
        </p:spPr>
        <p:txBody>
          <a:bodyPr anchor="ctr"/>
          <a:lstStyle/>
          <a:p>
            <a:pPr algn="ctr">
              <a:defRPr/>
            </a:pPr>
            <a:endParaRPr lang="en-GB" dirty="0">
              <a:solidFill>
                <a:schemeClr val="lt1"/>
              </a:solidFill>
              <a:latin typeface="+mn-lt"/>
              <a:ea typeface="+mn-ea"/>
            </a:endParaRPr>
          </a:p>
        </p:txBody>
      </p:sp>
      <p:sp>
        <p:nvSpPr>
          <p:cNvPr id="2" name="Title 1"/>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Periventricular white matter change</a:t>
            </a:r>
            <a:endParaRPr lang="en-US" dirty="0">
              <a:ea typeface="ＭＳ Ｐゴシック" pitchFamily="-65" charset="-128"/>
              <a:cs typeface="ＭＳ Ｐゴシック" pitchFamily="-65" charset="-128"/>
            </a:endParaRPr>
          </a:p>
        </p:txBody>
      </p:sp>
      <p:pic>
        <p:nvPicPr>
          <p:cNvPr id="41987" name="Picture 5" descr="9683214"/>
          <p:cNvPicPr>
            <a:picLocks noChangeAspect="1" noChangeArrowheads="1"/>
          </p:cNvPicPr>
          <p:nvPr/>
        </p:nvPicPr>
        <p:blipFill>
          <a:blip r:embed="rId2">
            <a:extLst>
              <a:ext uri="{28A0092B-C50C-407E-A947-70E740481C1C}">
                <a14:useLocalDpi xmlns:a14="http://schemas.microsoft.com/office/drawing/2010/main" val="0"/>
              </a:ext>
            </a:extLst>
          </a:blip>
          <a:srcRect l="21239" t="14267" r="14241" b="13043"/>
          <a:stretch>
            <a:fillRect/>
          </a:stretch>
        </p:blipFill>
        <p:spPr bwMode="auto">
          <a:xfrm rot="240000">
            <a:off x="1011238" y="1944688"/>
            <a:ext cx="3179762" cy="410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6" descr="10091098"/>
          <p:cNvPicPr>
            <a:picLocks noChangeAspect="1" noChangeArrowheads="1"/>
          </p:cNvPicPr>
          <p:nvPr/>
        </p:nvPicPr>
        <p:blipFill>
          <a:blip r:embed="rId3">
            <a:extLst>
              <a:ext uri="{28A0092B-C50C-407E-A947-70E740481C1C}">
                <a14:useLocalDpi xmlns:a14="http://schemas.microsoft.com/office/drawing/2010/main" val="0"/>
              </a:ext>
            </a:extLst>
          </a:blip>
          <a:srcRect l="19022" t="21138" r="20056" b="21901"/>
          <a:stretch>
            <a:fillRect/>
          </a:stretch>
        </p:blipFill>
        <p:spPr bwMode="auto">
          <a:xfrm>
            <a:off x="4462463" y="2138363"/>
            <a:ext cx="3236912" cy="388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Reports: Infarct</a:t>
            </a:r>
            <a:endParaRPr lang="en-US" dirty="0">
              <a:ea typeface="ＭＳ Ｐゴシック" pitchFamily="-65" charset="-128"/>
              <a:cs typeface="ＭＳ Ｐゴシック" pitchFamily="-65" charset="-128"/>
            </a:endParaRPr>
          </a:p>
        </p:txBody>
      </p:sp>
      <p:sp>
        <p:nvSpPr>
          <p:cNvPr id="43010" name="Content Placeholder 2"/>
          <p:cNvSpPr>
            <a:spLocks noGrp="1"/>
          </p:cNvSpPr>
          <p:nvPr>
            <p:ph sz="half" idx="1"/>
          </p:nvPr>
        </p:nvSpPr>
        <p:spPr/>
        <p:txBody>
          <a:bodyPr/>
          <a:lstStyle/>
          <a:p>
            <a:pPr marL="0" indent="0">
              <a:buFont typeface="Wingdings 3" pitchFamily="18" charset="2"/>
              <a:buNone/>
            </a:pPr>
            <a:r>
              <a:rPr lang="en-US" altLang="en-US" sz="2400" smtClean="0"/>
              <a:t>Choose infarct related to the current presentation if:</a:t>
            </a:r>
          </a:p>
          <a:p>
            <a:pPr marL="0" indent="0"/>
            <a:r>
              <a:rPr lang="en-US" altLang="en-US" sz="2400" smtClean="0"/>
              <a:t>‘Hypodensity’, ‘ infarct’, ‘infarction’ with ‘acute’, ‘subacute’, ‘patchy’, ‘subtle’ or occasionally no other description</a:t>
            </a:r>
          </a:p>
          <a:p>
            <a:pPr marL="0" indent="0">
              <a:buFont typeface="Wingdings 3" pitchFamily="18" charset="2"/>
              <a:buNone/>
            </a:pPr>
            <a:endParaRPr lang="en-US" altLang="en-US" sz="2400" smtClean="0"/>
          </a:p>
          <a:p>
            <a:pPr marL="0" indent="0">
              <a:buFont typeface="Wingdings 3" pitchFamily="18" charset="2"/>
              <a:buNone/>
            </a:pPr>
            <a:r>
              <a:rPr lang="en-US" altLang="en-US" sz="2400" smtClean="0"/>
              <a:t>Do not choose infarct if:</a:t>
            </a:r>
          </a:p>
          <a:p>
            <a:pPr marL="0" indent="0"/>
            <a:r>
              <a:rPr lang="en-US" altLang="en-US" sz="2400" smtClean="0"/>
              <a:t>‘Old’, ‘mature’ along with infarct or ‘hypodensity’</a:t>
            </a:r>
          </a:p>
        </p:txBody>
      </p:sp>
      <p:pic>
        <p:nvPicPr>
          <p:cNvPr id="43011" name="Picture 4" descr="9746306"/>
          <p:cNvPicPr>
            <a:picLocks noChangeAspect="1" noChangeArrowheads="1"/>
          </p:cNvPicPr>
          <p:nvPr/>
        </p:nvPicPr>
        <p:blipFill>
          <a:blip r:embed="rId2">
            <a:extLst>
              <a:ext uri="{28A0092B-C50C-407E-A947-70E740481C1C}">
                <a14:useLocalDpi xmlns:a14="http://schemas.microsoft.com/office/drawing/2010/main" val="0"/>
              </a:ext>
            </a:extLst>
          </a:blip>
          <a:srcRect l="19576" t="21634" r="20042" b="22398"/>
          <a:stretch>
            <a:fillRect/>
          </a:stretch>
        </p:blipFill>
        <p:spPr bwMode="auto">
          <a:xfrm>
            <a:off x="5695950" y="2373313"/>
            <a:ext cx="2990850"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Reports: Infarct</a:t>
            </a:r>
            <a:endParaRPr lang="en-US" dirty="0">
              <a:ea typeface="ＭＳ Ｐゴシック" pitchFamily="-65" charset="-128"/>
              <a:cs typeface="ＭＳ Ｐゴシック" pitchFamily="-65" charset="-128"/>
            </a:endParaRPr>
          </a:p>
        </p:txBody>
      </p:sp>
      <p:sp>
        <p:nvSpPr>
          <p:cNvPr id="44034" name="Content Placeholder 2"/>
          <p:cNvSpPr>
            <a:spLocks noGrp="1"/>
          </p:cNvSpPr>
          <p:nvPr>
            <p:ph idx="1"/>
          </p:nvPr>
        </p:nvSpPr>
        <p:spPr/>
        <p:txBody>
          <a:bodyPr/>
          <a:lstStyle/>
          <a:p>
            <a:pPr marL="0" indent="0">
              <a:buFont typeface="Wingdings 3" pitchFamily="18" charset="2"/>
              <a:buNone/>
            </a:pPr>
            <a:r>
              <a:rPr lang="en-US" altLang="en-US" smtClean="0"/>
              <a:t>Do not choose infarct if infarct with descriptions like:</a:t>
            </a:r>
          </a:p>
          <a:p>
            <a:pPr marL="0" indent="0"/>
            <a:r>
              <a:rPr lang="en-US" altLang="en-US" smtClean="0"/>
              <a:t>‘</a:t>
            </a:r>
            <a:r>
              <a:rPr lang="en-US" altLang="ja-JP" smtClean="0"/>
              <a:t>haemorrhage</a:t>
            </a:r>
            <a:r>
              <a:rPr lang="en-US" altLang="en-US" smtClean="0"/>
              <a:t>’</a:t>
            </a:r>
            <a:r>
              <a:rPr lang="en-US" altLang="ja-JP" smtClean="0"/>
              <a:t>, </a:t>
            </a:r>
            <a:r>
              <a:rPr lang="en-US" altLang="en-US" smtClean="0"/>
              <a:t>‘</a:t>
            </a:r>
            <a:r>
              <a:rPr lang="en-US" altLang="ja-JP" smtClean="0"/>
              <a:t>haemorrhagic transformation</a:t>
            </a:r>
            <a:r>
              <a:rPr lang="en-US" altLang="en-US" smtClean="0"/>
              <a:t>’</a:t>
            </a:r>
            <a:r>
              <a:rPr lang="en-US" altLang="ja-JP" smtClean="0"/>
              <a:t>, </a:t>
            </a:r>
            <a:r>
              <a:rPr lang="en-US" altLang="en-US" smtClean="0"/>
              <a:t>‘</a:t>
            </a:r>
            <a:r>
              <a:rPr lang="en-US" altLang="ja-JP" smtClean="0"/>
              <a:t>bleeding</a:t>
            </a:r>
            <a:r>
              <a:rPr lang="en-US" altLang="en-US" smtClean="0"/>
              <a:t>’</a:t>
            </a:r>
            <a:r>
              <a:rPr lang="en-US" altLang="ja-JP" smtClean="0"/>
              <a:t>, </a:t>
            </a:r>
            <a:r>
              <a:rPr lang="en-US" altLang="en-US" smtClean="0"/>
              <a:t>‘</a:t>
            </a:r>
            <a:r>
              <a:rPr lang="en-US" altLang="ja-JP" smtClean="0"/>
              <a:t>blood</a:t>
            </a:r>
            <a:r>
              <a:rPr lang="en-US" altLang="en-US" smtClean="0"/>
              <a:t>’</a:t>
            </a:r>
          </a:p>
        </p:txBody>
      </p:sp>
      <p:pic>
        <p:nvPicPr>
          <p:cNvPr id="4403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Reports: Haemorrhage</a:t>
            </a:r>
            <a:endParaRPr lang="en-US" dirty="0">
              <a:ea typeface="ＭＳ Ｐゴシック" pitchFamily="-65" charset="-128"/>
              <a:cs typeface="ＭＳ Ｐゴシック" pitchFamily="-65" charset="-128"/>
            </a:endParaRPr>
          </a:p>
        </p:txBody>
      </p:sp>
      <p:sp>
        <p:nvSpPr>
          <p:cNvPr id="45058" name="Content Placeholder 2"/>
          <p:cNvSpPr>
            <a:spLocks noGrp="1"/>
          </p:cNvSpPr>
          <p:nvPr>
            <p:ph sz="half" idx="1"/>
          </p:nvPr>
        </p:nvSpPr>
        <p:spPr/>
        <p:txBody>
          <a:bodyPr/>
          <a:lstStyle/>
          <a:p>
            <a:pPr marL="0" indent="0">
              <a:buFont typeface="Wingdings 3" pitchFamily="18" charset="2"/>
              <a:buNone/>
            </a:pPr>
            <a:r>
              <a:rPr lang="en-US" altLang="en-US" sz="2400" smtClean="0"/>
              <a:t>Choose haemorrhage if:</a:t>
            </a:r>
          </a:p>
          <a:p>
            <a:pPr marL="0" indent="0"/>
            <a:r>
              <a:rPr lang="en-US" altLang="en-US" sz="2400" smtClean="0"/>
              <a:t>‘primary intracerebral haemorrhage’, ‘blood’, ‘haemorrhage’.</a:t>
            </a:r>
          </a:p>
          <a:p>
            <a:pPr marL="0" indent="0">
              <a:buFont typeface="Wingdings 3" pitchFamily="18" charset="2"/>
              <a:buNone/>
            </a:pPr>
            <a:endParaRPr lang="en-US" altLang="en-US" sz="2400" smtClean="0"/>
          </a:p>
          <a:p>
            <a:pPr marL="0" indent="0">
              <a:buFont typeface="Wingdings 3" pitchFamily="18" charset="2"/>
              <a:buNone/>
            </a:pPr>
            <a:r>
              <a:rPr lang="en-US" altLang="en-US" sz="2400" smtClean="0"/>
              <a:t>There are several causes of ICH:</a:t>
            </a:r>
          </a:p>
          <a:p>
            <a:pPr marL="0" indent="0"/>
            <a:r>
              <a:rPr lang="en-US" altLang="en-US" sz="2400" smtClean="0"/>
              <a:t>PICH, SDH, EDH, SAH and tumour.</a:t>
            </a:r>
          </a:p>
          <a:p>
            <a:pPr marL="0" indent="0"/>
            <a:r>
              <a:rPr lang="en-US" altLang="en-US" sz="2400" smtClean="0"/>
              <a:t>These are likely to be mentioned in the report and sometimes may need further imaging to detect the cause</a:t>
            </a:r>
          </a:p>
        </p:txBody>
      </p:sp>
      <p:sp>
        <p:nvSpPr>
          <p:cNvPr id="45059" name="Content Placeholder 8"/>
          <p:cNvSpPr>
            <a:spLocks noGrp="1"/>
          </p:cNvSpPr>
          <p:nvPr>
            <p:ph sz="half" idx="2"/>
          </p:nvPr>
        </p:nvSpPr>
        <p:spPr/>
        <p:txBody>
          <a:bodyPr/>
          <a:lstStyle/>
          <a:p>
            <a:pPr marL="0" indent="0">
              <a:buFont typeface="Wingdings 3" pitchFamily="18" charset="2"/>
              <a:buNone/>
            </a:pPr>
            <a:r>
              <a:rPr lang="en-US" altLang="en-US" sz="2400" smtClean="0"/>
              <a:t>Do not choose ‘Haemorrhagic transformation’ as it means infarct</a:t>
            </a:r>
          </a:p>
        </p:txBody>
      </p:sp>
      <p:pic>
        <p:nvPicPr>
          <p:cNvPr id="45060" name="Picture 4" descr="Radiology images for papers 235"/>
          <p:cNvPicPr>
            <a:picLocks noChangeAspect="1" noChangeArrowheads="1"/>
          </p:cNvPicPr>
          <p:nvPr/>
        </p:nvPicPr>
        <p:blipFill>
          <a:blip r:embed="rId2">
            <a:extLst>
              <a:ext uri="{28A0092B-C50C-407E-A947-70E740481C1C}">
                <a14:useLocalDpi xmlns:a14="http://schemas.microsoft.com/office/drawing/2010/main" val="0"/>
              </a:ext>
            </a:extLst>
          </a:blip>
          <a:srcRect l="18657" t="23224" r="18657" b="21432"/>
          <a:stretch>
            <a:fillRect/>
          </a:stretch>
        </p:blipFill>
        <p:spPr bwMode="auto">
          <a:xfrm>
            <a:off x="5989638" y="2759075"/>
            <a:ext cx="3154362"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Issues</a:t>
            </a:r>
            <a:endParaRPr lang="en-US" dirty="0">
              <a:ea typeface="ＭＳ Ｐゴシック" pitchFamily="-65" charset="-128"/>
              <a:cs typeface="ＭＳ Ｐゴシック" pitchFamily="-65" charset="-128"/>
            </a:endParaRPr>
          </a:p>
        </p:txBody>
      </p:sp>
      <p:sp>
        <p:nvSpPr>
          <p:cNvPr id="19458" name="Content Placeholder 2"/>
          <p:cNvSpPr>
            <a:spLocks noGrp="1"/>
          </p:cNvSpPr>
          <p:nvPr>
            <p:ph idx="1"/>
          </p:nvPr>
        </p:nvSpPr>
        <p:spPr/>
        <p:txBody>
          <a:bodyPr/>
          <a:lstStyle/>
          <a:p>
            <a:r>
              <a:rPr lang="en-US" altLang="en-US" smtClean="0"/>
              <a:t>Are symptoms compatible with stroke?</a:t>
            </a:r>
          </a:p>
          <a:p>
            <a:r>
              <a:rPr lang="en-US" altLang="en-US" smtClean="0"/>
              <a:t>Classification of stroke - ischaemic or haemorrhagic</a:t>
            </a:r>
          </a:p>
          <a:p>
            <a:r>
              <a:rPr lang="en-US" altLang="en-US" smtClean="0"/>
              <a:t>Classification of stroke subtype</a:t>
            </a:r>
          </a:p>
          <a:p>
            <a:r>
              <a:rPr lang="en-US" altLang="en-US" smtClean="0"/>
              <a:t>Associated complications – haemorrhagic transformation, mass effect or hydrocephalus</a:t>
            </a:r>
          </a:p>
          <a:p>
            <a:r>
              <a:rPr lang="en-US" altLang="en-US" smtClean="0"/>
              <a:t>Aetiology- hyperdense MCA or white matter change</a:t>
            </a:r>
          </a:p>
          <a:p>
            <a:endParaRPr lang="en-US" altLang="en-US" smtClean="0"/>
          </a:p>
        </p:txBody>
      </p:sp>
      <p:pic>
        <p:nvPicPr>
          <p:cNvPr id="1945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Reports: Haemorrhagic transformation</a:t>
            </a:r>
            <a:endParaRPr lang="en-US" dirty="0">
              <a:ea typeface="ＭＳ Ｐゴシック" pitchFamily="-65" charset="-128"/>
              <a:cs typeface="ＭＳ Ｐゴシック" pitchFamily="-65" charset="-128"/>
            </a:endParaRPr>
          </a:p>
        </p:txBody>
      </p:sp>
      <p:sp>
        <p:nvSpPr>
          <p:cNvPr id="46082" name="Content Placeholder 2"/>
          <p:cNvSpPr>
            <a:spLocks noGrp="1"/>
          </p:cNvSpPr>
          <p:nvPr>
            <p:ph sz="half" idx="1"/>
          </p:nvPr>
        </p:nvSpPr>
        <p:spPr/>
        <p:txBody>
          <a:bodyPr/>
          <a:lstStyle/>
          <a:p>
            <a:pPr marL="0" indent="0">
              <a:buFont typeface="Wingdings 3" pitchFamily="18" charset="2"/>
              <a:buNone/>
            </a:pPr>
            <a:r>
              <a:rPr lang="en-US" altLang="en-US" sz="2400" smtClean="0"/>
              <a:t>Choose if:</a:t>
            </a:r>
          </a:p>
          <a:p>
            <a:pPr marL="0" indent="0"/>
            <a:r>
              <a:rPr lang="en-US" altLang="en-US" sz="2400" smtClean="0"/>
              <a:t>‘haemorrhagic transformation or infarct+’ ‘blood’, ‘haemorrhage’, ‘bleeding in the infarct’.</a:t>
            </a:r>
          </a:p>
          <a:p>
            <a:pPr marL="0" indent="0">
              <a:buFont typeface="Wingdings 3" pitchFamily="18" charset="2"/>
              <a:buNone/>
            </a:pPr>
            <a:r>
              <a:rPr lang="en-US" altLang="en-US" sz="2400" smtClean="0"/>
              <a:t>Choose ‘No lesion seen’ if:</a:t>
            </a:r>
          </a:p>
          <a:p>
            <a:pPr marL="0" indent="0"/>
            <a:r>
              <a:rPr lang="en-US" altLang="en-US" sz="2400" smtClean="0"/>
              <a:t>‘</a:t>
            </a:r>
            <a:r>
              <a:rPr lang="en-US" altLang="ja-JP" sz="2400" smtClean="0"/>
              <a:t>normal</a:t>
            </a:r>
            <a:r>
              <a:rPr lang="en-US" altLang="en-US" sz="2400" smtClean="0"/>
              <a:t>’</a:t>
            </a:r>
            <a:r>
              <a:rPr lang="en-US" altLang="ja-JP" sz="2400" smtClean="0"/>
              <a:t> or </a:t>
            </a:r>
            <a:r>
              <a:rPr lang="en-US" altLang="en-US" sz="2400" smtClean="0"/>
              <a:t>‘</a:t>
            </a:r>
            <a:r>
              <a:rPr lang="en-US" altLang="ja-JP" sz="2400" smtClean="0"/>
              <a:t>no intracranial abnormalities</a:t>
            </a:r>
            <a:r>
              <a:rPr lang="en-US" altLang="en-US" sz="2400" smtClean="0"/>
              <a:t>’</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r="50903" b="50047"/>
          <a:stretch>
            <a:fillRect/>
          </a:stretch>
        </p:blipFill>
        <p:spPr bwMode="auto">
          <a:xfrm>
            <a:off x="5546725" y="2540000"/>
            <a:ext cx="3128963" cy="3563938"/>
          </a:xfrm>
          <a:prstGeom prst="rect">
            <a:avLst/>
          </a:prstGeom>
          <a:noFill/>
          <a:ln>
            <a:noFill/>
          </a:ln>
          <a:effectLst/>
          <a:extLst>
            <a:ext uri="{909E8E84-426E-40DD-AFC4-6F175D3DCCD1}">
              <a14:hiddenFill xmlns:a14="http://schemas.microsoft.com/office/drawing/2010/main">
                <a:blipFill dpi="0" rotWithShape="0">
                  <a:blip/>
                  <a:srcRect r="50903" b="50047"/>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pic>
        <p:nvPicPr>
          <p:cNvPr id="4608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Practical tips: Interpreting reports</a:t>
            </a:r>
            <a:endParaRPr lang="en-US" dirty="0">
              <a:ea typeface="ＭＳ Ｐゴシック" pitchFamily="-65" charset="-128"/>
              <a:cs typeface="ＭＳ Ｐゴシック" pitchFamily="-65" charset="-128"/>
            </a:endParaRPr>
          </a:p>
        </p:txBody>
      </p:sp>
      <p:sp>
        <p:nvSpPr>
          <p:cNvPr id="47106" name="Content Placeholder 2"/>
          <p:cNvSpPr>
            <a:spLocks noGrp="1"/>
          </p:cNvSpPr>
          <p:nvPr>
            <p:ph idx="1"/>
          </p:nvPr>
        </p:nvSpPr>
        <p:spPr/>
        <p:txBody>
          <a:bodyPr/>
          <a:lstStyle/>
          <a:p>
            <a:r>
              <a:rPr lang="en-US" altLang="en-US" smtClean="0"/>
              <a:t>‘mass effect’</a:t>
            </a:r>
          </a:p>
          <a:p>
            <a:endParaRPr lang="en-US" altLang="en-US" smtClean="0"/>
          </a:p>
          <a:p>
            <a:r>
              <a:rPr lang="en-US" altLang="en-US" smtClean="0"/>
              <a:t>‘</a:t>
            </a:r>
            <a:r>
              <a:rPr lang="en-US" altLang="ja-JP" smtClean="0"/>
              <a:t>atrophy</a:t>
            </a:r>
            <a:r>
              <a:rPr lang="en-US" altLang="en-US" smtClean="0"/>
              <a:t>’</a:t>
            </a:r>
            <a:endParaRPr lang="en-US" altLang="ja-JP" smtClean="0"/>
          </a:p>
          <a:p>
            <a:endParaRPr lang="en-US" altLang="en-US" smtClean="0"/>
          </a:p>
          <a:p>
            <a:r>
              <a:rPr lang="en-US" altLang="en-US" smtClean="0"/>
              <a:t>‘</a:t>
            </a:r>
            <a:r>
              <a:rPr lang="en-US" altLang="ja-JP" smtClean="0"/>
              <a:t>evidence of white matter change</a:t>
            </a:r>
            <a:r>
              <a:rPr lang="en-US" altLang="en-US" smtClean="0"/>
              <a:t>’</a:t>
            </a:r>
            <a:endParaRPr lang="en-US" altLang="ja-JP" smtClean="0"/>
          </a:p>
          <a:p>
            <a:endParaRPr lang="en-US" altLang="en-US" smtClean="0"/>
          </a:p>
          <a:p>
            <a:r>
              <a:rPr lang="en-US" altLang="en-US" smtClean="0"/>
              <a:t>‘old stroke’</a:t>
            </a:r>
          </a:p>
        </p:txBody>
      </p:sp>
      <p:pic>
        <p:nvPicPr>
          <p:cNvPr id="4710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Practical tips: Interpreting reports</a:t>
            </a:r>
            <a:endParaRPr lang="en-US" dirty="0">
              <a:ea typeface="ＭＳ Ｐゴシック" pitchFamily="-65" charset="-128"/>
              <a:cs typeface="ＭＳ Ｐゴシック" pitchFamily="-65" charset="-128"/>
            </a:endParaRPr>
          </a:p>
        </p:txBody>
      </p:sp>
      <p:sp>
        <p:nvSpPr>
          <p:cNvPr id="48130" name="Content Placeholder 2"/>
          <p:cNvSpPr>
            <a:spLocks noGrp="1"/>
          </p:cNvSpPr>
          <p:nvPr>
            <p:ph sz="half" idx="1"/>
          </p:nvPr>
        </p:nvSpPr>
        <p:spPr/>
        <p:txBody>
          <a:bodyPr/>
          <a:lstStyle/>
          <a:p>
            <a:pPr marL="0" indent="0">
              <a:buFont typeface="Wingdings 3" pitchFamily="18" charset="2"/>
              <a:buNone/>
            </a:pPr>
            <a:r>
              <a:rPr lang="en-US" altLang="en-US" smtClean="0"/>
              <a:t>Mass effect</a:t>
            </a:r>
          </a:p>
          <a:p>
            <a:pPr marL="0" indent="0"/>
            <a:r>
              <a:rPr lang="en-US" altLang="en-US" smtClean="0"/>
              <a:t>Choose yes for mass effect if: ‘mass effect’, ‘midline shift’, ‘ventricular effacement’</a:t>
            </a:r>
          </a:p>
          <a:p>
            <a:pPr marL="0" indent="0"/>
            <a:r>
              <a:rPr lang="en-US" altLang="en-US" smtClean="0"/>
              <a:t>If it says these are not present or there is no mention of the above, choose no.</a:t>
            </a:r>
          </a:p>
          <a:p>
            <a:pPr marL="0" indent="0"/>
            <a:r>
              <a:rPr lang="en-US" altLang="en-US" smtClean="0"/>
              <a:t>NB: hydrocephalus is NOT mass effect</a:t>
            </a:r>
          </a:p>
        </p:txBody>
      </p:sp>
      <p:pic>
        <p:nvPicPr>
          <p:cNvPr id="4813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54638" y="1341438"/>
            <a:ext cx="3789362"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Practical tips: Interpreting reports</a:t>
            </a:r>
            <a:endParaRPr lang="en-US" dirty="0">
              <a:ea typeface="ＭＳ Ｐゴシック" pitchFamily="-65" charset="-128"/>
              <a:cs typeface="ＭＳ Ｐゴシック" pitchFamily="-65" charset="-128"/>
            </a:endParaRPr>
          </a:p>
        </p:txBody>
      </p:sp>
      <p:sp>
        <p:nvSpPr>
          <p:cNvPr id="49154" name="Content Placeholder 2"/>
          <p:cNvSpPr>
            <a:spLocks noGrp="1"/>
          </p:cNvSpPr>
          <p:nvPr>
            <p:ph sz="half" idx="1"/>
          </p:nvPr>
        </p:nvSpPr>
        <p:spPr/>
        <p:txBody>
          <a:bodyPr/>
          <a:lstStyle/>
          <a:p>
            <a:pPr marL="0" indent="0">
              <a:buFont typeface="Wingdings 3" pitchFamily="18" charset="2"/>
              <a:buNone/>
            </a:pPr>
            <a:r>
              <a:rPr lang="en-US" altLang="en-US" smtClean="0"/>
              <a:t>Atrophy</a:t>
            </a:r>
          </a:p>
          <a:p>
            <a:pPr marL="0" indent="0"/>
            <a:endParaRPr lang="en-US" altLang="en-US" smtClean="0"/>
          </a:p>
          <a:p>
            <a:pPr marL="0" indent="0"/>
            <a:r>
              <a:rPr lang="en-US" altLang="en-US" smtClean="0"/>
              <a:t>Choose yes if ‘atrophy’ or ‘</a:t>
            </a:r>
            <a:r>
              <a:rPr lang="en-US" altLang="ja-JP" smtClean="0"/>
              <a:t>involutional change</a:t>
            </a:r>
            <a:r>
              <a:rPr lang="en-US" altLang="en-US" smtClean="0"/>
              <a:t>’</a:t>
            </a:r>
            <a:endParaRPr lang="en-US" altLang="ja-JP" smtClean="0"/>
          </a:p>
          <a:p>
            <a:pPr marL="0" indent="0"/>
            <a:endParaRPr lang="en-US" altLang="en-US" smtClean="0"/>
          </a:p>
          <a:p>
            <a:pPr marL="0" indent="0"/>
            <a:r>
              <a:rPr lang="en-US" altLang="en-US" smtClean="0"/>
              <a:t>If no mention or ‘age appropriate’ and the patient age less than 60 choose no.</a:t>
            </a:r>
          </a:p>
          <a:p>
            <a:pPr marL="0" indent="0"/>
            <a:endParaRPr lang="en-US" altLang="en-US" smtClean="0"/>
          </a:p>
          <a:p>
            <a:pPr marL="0" indent="0"/>
            <a:endParaRPr lang="en-US" altLang="en-US" smtClean="0"/>
          </a:p>
        </p:txBody>
      </p:sp>
      <p:pic>
        <p:nvPicPr>
          <p:cNvPr id="49155" name="Picture 4" descr="9839938"/>
          <p:cNvPicPr>
            <a:picLocks noChangeAspect="1" noChangeArrowheads="1"/>
          </p:cNvPicPr>
          <p:nvPr/>
        </p:nvPicPr>
        <p:blipFill>
          <a:blip r:embed="rId2">
            <a:extLst>
              <a:ext uri="{28A0092B-C50C-407E-A947-70E740481C1C}">
                <a14:useLocalDpi xmlns:a14="http://schemas.microsoft.com/office/drawing/2010/main" val="0"/>
              </a:ext>
            </a:extLst>
          </a:blip>
          <a:srcRect l="21233" t="17067" r="15334" b="18855"/>
          <a:stretch>
            <a:fillRect/>
          </a:stretch>
        </p:blipFill>
        <p:spPr bwMode="auto">
          <a:xfrm>
            <a:off x="5695950" y="2406650"/>
            <a:ext cx="299085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Practical tips: Interpreting reports</a:t>
            </a:r>
            <a:endParaRPr lang="en-US" dirty="0">
              <a:ea typeface="ＭＳ Ｐゴシック" pitchFamily="-65" charset="-128"/>
              <a:cs typeface="ＭＳ Ｐゴシック" pitchFamily="-65" charset="-128"/>
            </a:endParaRPr>
          </a:p>
        </p:txBody>
      </p:sp>
      <p:sp>
        <p:nvSpPr>
          <p:cNvPr id="50178" name="Content Placeholder 2"/>
          <p:cNvSpPr>
            <a:spLocks noGrp="1"/>
          </p:cNvSpPr>
          <p:nvPr>
            <p:ph sz="half" idx="1"/>
          </p:nvPr>
        </p:nvSpPr>
        <p:spPr/>
        <p:txBody>
          <a:bodyPr/>
          <a:lstStyle/>
          <a:p>
            <a:pPr marL="0" indent="0">
              <a:buFont typeface="Wingdings 3" pitchFamily="18" charset="2"/>
              <a:buNone/>
            </a:pPr>
            <a:r>
              <a:rPr lang="en-GB" altLang="ja-JP" sz="2400" smtClean="0"/>
              <a:t>Periventricular white matter lucency</a:t>
            </a:r>
          </a:p>
          <a:p>
            <a:pPr marL="0" indent="0"/>
            <a:r>
              <a:rPr lang="en-GB" altLang="ja-JP" sz="2400" smtClean="0"/>
              <a:t>Choose yes if:</a:t>
            </a:r>
          </a:p>
          <a:p>
            <a:pPr marL="0" indent="0"/>
            <a:r>
              <a:rPr lang="en-GB" altLang="ja-JP" sz="2400" smtClean="0"/>
              <a:t>‘periventricular white matter lucency’, ‘leukoaraiosis’, ‘white matter disease’, ‘white matter change’, ‘small vessel disease’, ‘small vessel ischaemia’. </a:t>
            </a:r>
          </a:p>
          <a:p>
            <a:pPr marL="0" indent="0"/>
            <a:r>
              <a:rPr lang="en-GB" altLang="en-US" sz="2400" smtClean="0"/>
              <a:t>If the report says these are absent or not mentioned answer no</a:t>
            </a:r>
            <a:endParaRPr lang="en-US" altLang="en-US" sz="2400" smtClean="0"/>
          </a:p>
        </p:txBody>
      </p:sp>
      <p:pic>
        <p:nvPicPr>
          <p:cNvPr id="50179" name="Picture 4" descr="10091098"/>
          <p:cNvPicPr>
            <a:picLocks noChangeAspect="1" noChangeArrowheads="1"/>
          </p:cNvPicPr>
          <p:nvPr/>
        </p:nvPicPr>
        <p:blipFill>
          <a:blip r:embed="rId2">
            <a:extLst>
              <a:ext uri="{28A0092B-C50C-407E-A947-70E740481C1C}">
                <a14:useLocalDpi xmlns:a14="http://schemas.microsoft.com/office/drawing/2010/main" val="0"/>
              </a:ext>
            </a:extLst>
          </a:blip>
          <a:srcRect l="19022" t="21138" r="20056" b="21901"/>
          <a:stretch>
            <a:fillRect/>
          </a:stretch>
        </p:blipFill>
        <p:spPr bwMode="auto">
          <a:xfrm>
            <a:off x="5907088" y="1268413"/>
            <a:ext cx="3236912" cy="388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Practical tips: Interpreting reports</a:t>
            </a:r>
            <a:endParaRPr lang="en-US" dirty="0">
              <a:ea typeface="ＭＳ Ｐゴシック" pitchFamily="-65" charset="-128"/>
              <a:cs typeface="ＭＳ Ｐゴシック" pitchFamily="-65" charset="-128"/>
            </a:endParaRPr>
          </a:p>
        </p:txBody>
      </p:sp>
      <p:sp>
        <p:nvSpPr>
          <p:cNvPr id="51202" name="Content Placeholder 2"/>
          <p:cNvSpPr>
            <a:spLocks noGrp="1"/>
          </p:cNvSpPr>
          <p:nvPr>
            <p:ph sz="half" idx="1"/>
          </p:nvPr>
        </p:nvSpPr>
        <p:spPr/>
        <p:txBody>
          <a:bodyPr/>
          <a:lstStyle/>
          <a:p>
            <a:endParaRPr lang="en-US" altLang="en-US" smtClean="0"/>
          </a:p>
          <a:p>
            <a:pPr>
              <a:buFont typeface="Wingdings 3" pitchFamily="18" charset="2"/>
              <a:buNone/>
            </a:pPr>
            <a:r>
              <a:rPr lang="en-US" altLang="en-US" smtClean="0"/>
              <a:t>Previous stroke</a:t>
            </a:r>
          </a:p>
          <a:p>
            <a:endParaRPr lang="en-US" altLang="en-US" smtClean="0"/>
          </a:p>
          <a:p>
            <a:r>
              <a:rPr lang="en-US" altLang="en-US" smtClean="0"/>
              <a:t>Choose yes if ‘old’ or ‘mature infarcts’</a:t>
            </a:r>
          </a:p>
          <a:p>
            <a:endParaRPr lang="en-US" altLang="en-US" smtClean="0"/>
          </a:p>
          <a:p>
            <a:r>
              <a:rPr lang="en-US" altLang="en-US" smtClean="0"/>
              <a:t>If they are not mentioned, or noted to be absent answer no.</a:t>
            </a:r>
          </a:p>
        </p:txBody>
      </p:sp>
      <p:pic>
        <p:nvPicPr>
          <p:cNvPr id="51203" name="Picture 4" descr="10049029"/>
          <p:cNvPicPr>
            <a:picLocks noChangeAspect="1" noChangeArrowheads="1"/>
          </p:cNvPicPr>
          <p:nvPr/>
        </p:nvPicPr>
        <p:blipFill>
          <a:blip r:embed="rId2">
            <a:extLst>
              <a:ext uri="{28A0092B-C50C-407E-A947-70E740481C1C}">
                <a14:useLocalDpi xmlns:a14="http://schemas.microsoft.com/office/drawing/2010/main" val="0"/>
              </a:ext>
            </a:extLst>
          </a:blip>
          <a:srcRect l="26089" t="22876" r="13493" b="16064"/>
          <a:stretch>
            <a:fillRect/>
          </a:stretch>
        </p:blipFill>
        <p:spPr bwMode="auto">
          <a:xfrm>
            <a:off x="6203950" y="1989138"/>
            <a:ext cx="2760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Practical tips: Interpreting reports</a:t>
            </a:r>
            <a:endParaRPr lang="en-US" dirty="0">
              <a:ea typeface="ＭＳ Ｐゴシック" pitchFamily="-65" charset="-128"/>
              <a:cs typeface="ＭＳ Ｐゴシック" pitchFamily="-65" charset="-128"/>
            </a:endParaRPr>
          </a:p>
        </p:txBody>
      </p:sp>
      <p:sp>
        <p:nvSpPr>
          <p:cNvPr id="52226" name="Content Placeholder 2"/>
          <p:cNvSpPr>
            <a:spLocks noGrp="1"/>
          </p:cNvSpPr>
          <p:nvPr>
            <p:ph idx="1"/>
          </p:nvPr>
        </p:nvSpPr>
        <p:spPr/>
        <p:txBody>
          <a:bodyPr/>
          <a:lstStyle/>
          <a:p>
            <a:endParaRPr lang="en-US" altLang="en-US" smtClean="0"/>
          </a:p>
          <a:p>
            <a:r>
              <a:rPr lang="en-US" altLang="en-US" smtClean="0"/>
              <a:t>Most important of all:</a:t>
            </a:r>
          </a:p>
          <a:p>
            <a:endParaRPr lang="en-US" altLang="en-US" smtClean="0"/>
          </a:p>
          <a:p>
            <a:r>
              <a:rPr lang="en-US" altLang="en-US" smtClean="0"/>
              <a:t>If you don’t understand the scan report, please ask a doctor.</a:t>
            </a:r>
          </a:p>
          <a:p>
            <a:endParaRPr lang="en-US" altLang="en-US" smtClean="0"/>
          </a:p>
          <a:p>
            <a:r>
              <a:rPr lang="en-US" altLang="en-US" smtClean="0"/>
              <a:t>The more you do and the more you ask, more familiarity with the terminology!</a:t>
            </a:r>
          </a:p>
        </p:txBody>
      </p:sp>
      <p:sp>
        <p:nvSpPr>
          <p:cNvPr id="5" name="Title 1"/>
          <p:cNvSpPr txBox="1">
            <a:spLocks/>
          </p:cNvSpPr>
          <p:nvPr/>
        </p:nvSpPr>
        <p:spPr>
          <a:xfrm>
            <a:off x="457200" y="688975"/>
            <a:ext cx="8229600" cy="1143000"/>
          </a:xfrm>
          <a:prstGeom prst="rect">
            <a:avLst/>
          </a:prstGeom>
        </p:spPr>
        <p:txBody>
          <a:bodyPr anchor="b">
            <a:normAutofit fontScale="97500"/>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defRPr/>
            </a:pPr>
            <a:endParaRPr lang="en-US" sz="4000" b="1" dirty="0">
              <a:solidFill>
                <a:srgbClr val="FFFF00"/>
              </a:solidFill>
              <a:effectLst>
                <a:outerShdw blurRad="50800" dist="38100" dir="2700000" algn="tl" rotWithShape="0">
                  <a:srgbClr val="000000">
                    <a:alpha val="43000"/>
                  </a:srgbClr>
                </a:outerShdw>
              </a:effectLst>
              <a:ea typeface="ＭＳ Ｐゴシック" charset="0"/>
              <a:cs typeface="ＭＳ Ｐゴシック" charset="0"/>
            </a:endParaRPr>
          </a:p>
        </p:txBody>
      </p:sp>
      <p:pic>
        <p:nvPicPr>
          <p:cNvPr id="5222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Quiz</a:t>
            </a:r>
            <a:endParaRPr lang="en-US" dirty="0">
              <a:ea typeface="ＭＳ Ｐゴシック" pitchFamily="-65" charset="-128"/>
              <a:cs typeface="ＭＳ Ｐゴシック" pitchFamily="-65" charset="-128"/>
            </a:endParaRPr>
          </a:p>
        </p:txBody>
      </p:sp>
      <p:sp>
        <p:nvSpPr>
          <p:cNvPr id="53250" name="Content Placeholder 2"/>
          <p:cNvSpPr>
            <a:spLocks noGrp="1"/>
          </p:cNvSpPr>
          <p:nvPr>
            <p:ph idx="1"/>
          </p:nvPr>
        </p:nvSpPr>
        <p:spPr/>
        <p:txBody>
          <a:bodyPr/>
          <a:lstStyle/>
          <a:p>
            <a:pPr marL="0" indent="0">
              <a:buFont typeface="Wingdings 3" pitchFamily="18" charset="2"/>
              <a:buNone/>
            </a:pPr>
            <a:r>
              <a:rPr lang="en-US" altLang="en-US" smtClean="0"/>
              <a:t>Case 1:</a:t>
            </a:r>
          </a:p>
          <a:p>
            <a:pPr marL="0" indent="0"/>
            <a:endParaRPr lang="en-US" altLang="en-US" smtClean="0"/>
          </a:p>
          <a:p>
            <a:pPr marL="0" indent="0"/>
            <a:r>
              <a:rPr lang="en-US" altLang="en-US" smtClean="0"/>
              <a:t>78 year old patient with right sided weakness and aphasia.</a:t>
            </a:r>
          </a:p>
          <a:p>
            <a:pPr marL="0" indent="0"/>
            <a:endParaRPr lang="en-US" altLang="en-US" smtClean="0"/>
          </a:p>
          <a:p>
            <a:pPr marL="0" indent="0"/>
            <a:r>
              <a:rPr lang="en-US" altLang="en-US" smtClean="0"/>
              <a:t>CT report: There is extensive infarction affecting the entire MCA territory on the left with a hyperdense MCA. There is associated midline shift. There is some high intensity change within the infarction, suggestive of petechial bleeding’.</a:t>
            </a:r>
          </a:p>
          <a:p>
            <a:pPr marL="0" indent="0"/>
            <a:endParaRPr lang="en-US" altLang="en-US" smtClean="0"/>
          </a:p>
          <a:p>
            <a:pPr marL="0" indent="0"/>
            <a:endParaRPr lang="en-US" altLang="en-US" smtClean="0"/>
          </a:p>
        </p:txBody>
      </p:sp>
      <p:pic>
        <p:nvPicPr>
          <p:cNvPr id="5325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Quiz</a:t>
            </a:r>
            <a:endParaRPr lang="en-US" dirty="0">
              <a:ea typeface="ＭＳ Ｐゴシック" pitchFamily="-65" charset="-128"/>
              <a:cs typeface="ＭＳ Ｐゴシック" pitchFamily="-65" charset="-128"/>
            </a:endParaRPr>
          </a:p>
        </p:txBody>
      </p:sp>
      <p:sp>
        <p:nvSpPr>
          <p:cNvPr id="3" name="Content Placeholder 2"/>
          <p:cNvSpPr>
            <a:spLocks noGrp="1"/>
          </p:cNvSpPr>
          <p:nvPr>
            <p:ph idx="1"/>
          </p:nvPr>
        </p:nvSpPr>
        <p:spPr/>
        <p:txBody>
          <a:bodyPr/>
          <a:lstStyle/>
          <a:p>
            <a:pPr marL="0" indent="0">
              <a:buFont typeface="Wingdings 3" charset="0"/>
              <a:buNone/>
              <a:defRPr/>
            </a:pPr>
            <a:r>
              <a:rPr lang="en-US" dirty="0" smtClean="0">
                <a:ea typeface="ＭＳ Ｐゴシック" pitchFamily="-65" charset="-128"/>
                <a:cs typeface="ＭＳ Ｐゴシック" pitchFamily="-65" charset="-128"/>
              </a:rPr>
              <a:t>Case 2: </a:t>
            </a:r>
          </a:p>
          <a:p>
            <a:pPr>
              <a:buFont typeface="Wingdings 3" charset="0"/>
              <a:buChar char="p"/>
              <a:defRPr/>
            </a:pPr>
            <a:endParaRPr lang="en-US" dirty="0" smtClean="0">
              <a:ea typeface="ＭＳ Ｐゴシック" pitchFamily="-65" charset="-128"/>
              <a:cs typeface="ＭＳ Ｐゴシック" pitchFamily="-65" charset="-128"/>
            </a:endParaRPr>
          </a:p>
          <a:p>
            <a:pPr>
              <a:buFont typeface="Wingdings 3" charset="0"/>
              <a:buChar char="p"/>
              <a:defRPr/>
            </a:pPr>
            <a:r>
              <a:rPr lang="en-US" dirty="0" smtClean="0">
                <a:ea typeface="ＭＳ Ｐゴシック" pitchFamily="-65" charset="-128"/>
                <a:cs typeface="ＭＳ Ｐゴシック" pitchFamily="-65" charset="-128"/>
              </a:rPr>
              <a:t>62 year old patient with right hemiparesis, hemisensory loss and headache.</a:t>
            </a:r>
          </a:p>
          <a:p>
            <a:pPr>
              <a:buFont typeface="Wingdings 3" charset="0"/>
              <a:buChar char="p"/>
              <a:defRPr/>
            </a:pPr>
            <a:endParaRPr lang="en-US" dirty="0" smtClean="0">
              <a:ea typeface="ＭＳ Ｐゴシック" pitchFamily="-65" charset="-128"/>
              <a:cs typeface="ＭＳ Ｐゴシック" pitchFamily="-65" charset="-128"/>
            </a:endParaRPr>
          </a:p>
          <a:p>
            <a:pPr>
              <a:buFont typeface="Wingdings 3" charset="0"/>
              <a:buChar char="p"/>
              <a:defRPr/>
            </a:pPr>
            <a:r>
              <a:rPr lang="en-US" dirty="0" smtClean="0">
                <a:ea typeface="ＭＳ Ｐゴシック" pitchFamily="-65" charset="-128"/>
                <a:cs typeface="ＭＳ Ｐゴシック" pitchFamily="-65" charset="-128"/>
              </a:rPr>
              <a:t>CT report: There is a small, localised area of haemorrhage within the thalamus on the left side. No mass effect, no oedema. Extensive involutional change is noted.</a:t>
            </a:r>
          </a:p>
          <a:p>
            <a:pPr>
              <a:buFont typeface="Wingdings 3" charset="0"/>
              <a:buChar char="p"/>
              <a:defRPr/>
            </a:pPr>
            <a:endParaRPr lang="en-US" dirty="0" smtClean="0">
              <a:ea typeface="ＭＳ Ｐゴシック" pitchFamily="-65" charset="-128"/>
              <a:cs typeface="ＭＳ Ｐゴシック" pitchFamily="-65" charset="-128"/>
            </a:endParaRPr>
          </a:p>
          <a:p>
            <a:pPr>
              <a:buFont typeface="Wingdings 3" charset="0"/>
              <a:buChar char="p"/>
              <a:defRPr/>
            </a:pPr>
            <a:endParaRPr lang="en-US" dirty="0">
              <a:ea typeface="ＭＳ Ｐゴシック" pitchFamily="-65" charset="-128"/>
              <a:cs typeface="ＭＳ Ｐゴシック" pitchFamily="-65" charset="-128"/>
            </a:endParaRPr>
          </a:p>
        </p:txBody>
      </p:sp>
      <p:pic>
        <p:nvPicPr>
          <p:cNvPr id="5427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Quiz</a:t>
            </a:r>
            <a:endParaRPr lang="en-US" dirty="0">
              <a:ea typeface="ＭＳ Ｐゴシック" pitchFamily="-65" charset="-128"/>
              <a:cs typeface="ＭＳ Ｐゴシック" pitchFamily="-65" charset="-128"/>
            </a:endParaRPr>
          </a:p>
        </p:txBody>
      </p:sp>
      <p:sp>
        <p:nvSpPr>
          <p:cNvPr id="55298" name="Content Placeholder 2"/>
          <p:cNvSpPr>
            <a:spLocks noGrp="1"/>
          </p:cNvSpPr>
          <p:nvPr>
            <p:ph idx="1"/>
          </p:nvPr>
        </p:nvSpPr>
        <p:spPr/>
        <p:txBody>
          <a:bodyPr/>
          <a:lstStyle/>
          <a:p>
            <a:pPr marL="0" indent="0">
              <a:buFont typeface="Wingdings 3" pitchFamily="18" charset="2"/>
              <a:buNone/>
            </a:pPr>
            <a:r>
              <a:rPr lang="en-US" altLang="en-US" smtClean="0"/>
              <a:t>Case 3:</a:t>
            </a:r>
          </a:p>
          <a:p>
            <a:pPr marL="0" indent="0"/>
            <a:endParaRPr lang="en-US" altLang="en-US" smtClean="0"/>
          </a:p>
          <a:p>
            <a:pPr marL="0" indent="0"/>
            <a:r>
              <a:rPr lang="en-US" altLang="en-US" smtClean="0"/>
              <a:t>70 year old patient with sudden onset right sided weakness.</a:t>
            </a:r>
          </a:p>
          <a:p>
            <a:pPr marL="0" indent="0"/>
            <a:endParaRPr lang="en-US" altLang="en-US" smtClean="0"/>
          </a:p>
          <a:p>
            <a:pPr marL="0" indent="0"/>
            <a:r>
              <a:rPr lang="en-US" altLang="en-US" smtClean="0"/>
              <a:t>CT report: There is evidence of multiple well-established old infarctions in both cerebral hemispheres. There is an area of hypodensity in the region of the left internal capsule which may represent more recent ischaemia. There is extensive leukoaraiosis and atrophy.</a:t>
            </a:r>
          </a:p>
          <a:p>
            <a:pPr marL="0" indent="0"/>
            <a:endParaRPr lang="en-US" altLang="en-US" smtClean="0"/>
          </a:p>
          <a:p>
            <a:pPr marL="0" indent="0"/>
            <a:endParaRPr lang="en-US" altLang="en-US" smtClean="0"/>
          </a:p>
        </p:txBody>
      </p:sp>
      <p:pic>
        <p:nvPicPr>
          <p:cNvPr id="5529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Facts to remember</a:t>
            </a:r>
          </a:p>
        </p:txBody>
      </p:sp>
      <p:sp>
        <p:nvSpPr>
          <p:cNvPr id="20482" name="Content Placeholder 2"/>
          <p:cNvSpPr>
            <a:spLocks noGrp="1"/>
          </p:cNvSpPr>
          <p:nvPr>
            <p:ph idx="1"/>
          </p:nvPr>
        </p:nvSpPr>
        <p:spPr/>
        <p:txBody>
          <a:bodyPr/>
          <a:lstStyle/>
          <a:p>
            <a:r>
              <a:rPr lang="en-US" altLang="en-US" smtClean="0"/>
              <a:t>Left sided lesions cause right sided symptoms and vice-versa except in cerebellar lesions</a:t>
            </a:r>
          </a:p>
          <a:p>
            <a:r>
              <a:rPr lang="en-US" altLang="en-US" smtClean="0"/>
              <a:t>CT and MRI scans do not diagnose stroke - stroke is a clinical diagnosis</a:t>
            </a:r>
          </a:p>
          <a:p>
            <a:r>
              <a:rPr lang="en-US" altLang="en-US" smtClean="0"/>
              <a:t>Neuroimaging is useful to determine ischaemia or haemorrhage</a:t>
            </a:r>
          </a:p>
          <a:p>
            <a:r>
              <a:rPr lang="en-US" altLang="en-US" smtClean="0"/>
              <a:t>CT scan can be normal in acute ischaemia</a:t>
            </a:r>
          </a:p>
          <a:p>
            <a:r>
              <a:rPr lang="en-US" altLang="en-US" smtClean="0"/>
              <a:t>CT scan can appear normal in very small lacunar strokes</a:t>
            </a:r>
          </a:p>
          <a:p>
            <a:r>
              <a:rPr lang="en-US" altLang="en-US" smtClean="0"/>
              <a:t>Normal neuroimaging does not exclude stroke.</a:t>
            </a:r>
          </a:p>
          <a:p>
            <a:endParaRPr lang="en-US" altLang="en-US" smtClean="0"/>
          </a:p>
        </p:txBody>
      </p:sp>
      <p:pic>
        <p:nvPicPr>
          <p:cNvPr id="2048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Quiz</a:t>
            </a:r>
            <a:endParaRPr lang="en-US" dirty="0">
              <a:ea typeface="ＭＳ Ｐゴシック" pitchFamily="-65" charset="-128"/>
              <a:cs typeface="ＭＳ Ｐゴシック" pitchFamily="-65" charset="-128"/>
            </a:endParaRPr>
          </a:p>
        </p:txBody>
      </p:sp>
      <p:sp>
        <p:nvSpPr>
          <p:cNvPr id="3" name="Content Placeholder 2"/>
          <p:cNvSpPr>
            <a:spLocks noGrp="1"/>
          </p:cNvSpPr>
          <p:nvPr>
            <p:ph idx="1"/>
          </p:nvPr>
        </p:nvSpPr>
        <p:spPr/>
        <p:txBody>
          <a:bodyPr/>
          <a:lstStyle/>
          <a:p>
            <a:pPr>
              <a:buFont typeface="Wingdings 3" charset="0"/>
              <a:buChar char="p"/>
              <a:defRPr/>
            </a:pPr>
            <a:endParaRPr lang="en-US" dirty="0" smtClean="0">
              <a:ea typeface="ＭＳ Ｐゴシック" pitchFamily="-65" charset="-128"/>
              <a:cs typeface="ＭＳ Ｐゴシック" pitchFamily="-65" charset="-128"/>
            </a:endParaRPr>
          </a:p>
          <a:p>
            <a:pPr marL="0" indent="0">
              <a:buFont typeface="Wingdings 3" charset="0"/>
              <a:buNone/>
              <a:defRPr/>
            </a:pPr>
            <a:r>
              <a:rPr lang="en-US" dirty="0" smtClean="0">
                <a:ea typeface="ＭＳ Ｐゴシック" pitchFamily="-65" charset="-128"/>
                <a:cs typeface="ＭＳ Ｐゴシック" pitchFamily="-65" charset="-128"/>
              </a:rPr>
              <a:t>Case 4:</a:t>
            </a:r>
          </a:p>
          <a:p>
            <a:pPr>
              <a:buFont typeface="Wingdings 3" charset="0"/>
              <a:buChar char="p"/>
              <a:defRPr/>
            </a:pPr>
            <a:endParaRPr lang="en-US" dirty="0" smtClean="0">
              <a:ea typeface="ＭＳ Ｐゴシック" pitchFamily="-65" charset="-128"/>
              <a:cs typeface="ＭＳ Ｐゴシック" pitchFamily="-65" charset="-128"/>
            </a:endParaRPr>
          </a:p>
          <a:p>
            <a:pPr>
              <a:buFont typeface="Wingdings 3" charset="0"/>
              <a:buChar char="p"/>
              <a:defRPr/>
            </a:pPr>
            <a:r>
              <a:rPr lang="en-US" dirty="0" smtClean="0">
                <a:ea typeface="ＭＳ Ｐゴシック" pitchFamily="-65" charset="-128"/>
                <a:cs typeface="ＭＳ Ｐゴシック" pitchFamily="-65" charset="-128"/>
              </a:rPr>
              <a:t>80 year old patient with left arm weakness</a:t>
            </a:r>
          </a:p>
          <a:p>
            <a:pPr>
              <a:buFont typeface="Wingdings 3" charset="0"/>
              <a:buChar char="p"/>
              <a:defRPr/>
            </a:pPr>
            <a:endParaRPr lang="en-US" dirty="0" smtClean="0">
              <a:ea typeface="ＭＳ Ｐゴシック" pitchFamily="-65" charset="-128"/>
              <a:cs typeface="ＭＳ Ｐゴシック" pitchFamily="-65" charset="-128"/>
            </a:endParaRPr>
          </a:p>
          <a:p>
            <a:pPr>
              <a:buFont typeface="Wingdings 3" charset="0"/>
              <a:buChar char="p"/>
              <a:defRPr/>
            </a:pPr>
            <a:r>
              <a:rPr lang="en-US" dirty="0" smtClean="0">
                <a:ea typeface="ＭＳ Ｐゴシック" pitchFamily="-65" charset="-128"/>
                <a:cs typeface="ＭＳ Ｐゴシック" pitchFamily="-65" charset="-128"/>
              </a:rPr>
              <a:t>CT report: No intracranial abnormality</a:t>
            </a:r>
          </a:p>
          <a:p>
            <a:pPr>
              <a:buFont typeface="Wingdings 3" charset="0"/>
              <a:buChar char="p"/>
              <a:defRPr/>
            </a:pPr>
            <a:endParaRPr lang="en-US" dirty="0">
              <a:ea typeface="ＭＳ Ｐゴシック" pitchFamily="-65" charset="-128"/>
              <a:cs typeface="ＭＳ Ｐゴシック" pitchFamily="-65" charset="-128"/>
            </a:endParaRPr>
          </a:p>
        </p:txBody>
      </p:sp>
      <p:pic>
        <p:nvPicPr>
          <p:cNvPr id="5632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ctrTitle" idx="4294967295"/>
          </p:nvPr>
        </p:nvSpPr>
        <p:spPr>
          <a:xfrm>
            <a:off x="685800" y="2130425"/>
            <a:ext cx="7772400" cy="1470025"/>
          </a:xfrm>
        </p:spPr>
        <p:txBody>
          <a:bodyPr/>
          <a:lstStyle/>
          <a:p>
            <a:pPr algn="ctr">
              <a:defRPr/>
            </a:pPr>
            <a:r>
              <a:rPr lang="en-US" dirty="0" smtClean="0">
                <a:ea typeface="ＭＳ Ｐゴシック" charset="0"/>
                <a:cs typeface="ＭＳ Ｐゴシック" charset="0"/>
              </a:rPr>
              <a:t>Neuroimaging</a:t>
            </a:r>
            <a:endParaRPr lang="en-US" dirty="0">
              <a:ea typeface="ＭＳ Ｐゴシック" charset="0"/>
              <a:cs typeface="ＭＳ Ｐゴシック" charset="0"/>
            </a:endParaRPr>
          </a:p>
        </p:txBody>
      </p:sp>
      <p:sp>
        <p:nvSpPr>
          <p:cNvPr id="57346" name="Subtitle 3"/>
          <p:cNvSpPr>
            <a:spLocks noGrp="1"/>
          </p:cNvSpPr>
          <p:nvPr>
            <p:ph type="subTitle" idx="4294967295"/>
          </p:nvPr>
        </p:nvSpPr>
        <p:spPr>
          <a:xfrm>
            <a:off x="1371600" y="3886200"/>
            <a:ext cx="6400800" cy="1752600"/>
          </a:xfrm>
        </p:spPr>
        <p:txBody>
          <a:bodyPr/>
          <a:lstStyle/>
          <a:p>
            <a:pPr marL="0" indent="0" algn="ctr">
              <a:buFont typeface="Wingdings 3" pitchFamily="18" charset="2"/>
              <a:buNone/>
            </a:pPr>
            <a:r>
              <a:rPr lang="en-US" altLang="en-US" smtClean="0"/>
              <a:t>Any questions?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References</a:t>
            </a:r>
            <a:endParaRPr lang="en-US" dirty="0"/>
          </a:p>
        </p:txBody>
      </p:sp>
      <p:sp>
        <p:nvSpPr>
          <p:cNvPr id="72706" name="Content Placeholder 2"/>
          <p:cNvSpPr>
            <a:spLocks noGrp="1"/>
          </p:cNvSpPr>
          <p:nvPr>
            <p:ph idx="1"/>
          </p:nvPr>
        </p:nvSpPr>
        <p:spPr/>
        <p:txBody>
          <a:bodyPr/>
          <a:lstStyle/>
          <a:p>
            <a:r>
              <a:rPr lang="en-US" altLang="en-US" smtClean="0"/>
              <a:t>Images:</a:t>
            </a:r>
          </a:p>
          <a:p>
            <a:pPr lvl="1"/>
            <a:r>
              <a:rPr lang="en-US" altLang="en-US" smtClean="0"/>
              <a:t>Radiopedia.org</a:t>
            </a:r>
          </a:p>
          <a:p>
            <a:pPr lvl="1"/>
            <a:r>
              <a:rPr lang="en-US" altLang="en-US" smtClean="0"/>
              <a:t>www.radiologyassistant.nl/en/p483910a4b6f14/brain-ischemia-imaging-in-acute-stroke.html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CT: Ischaemic stroke</a:t>
            </a:r>
          </a:p>
        </p:txBody>
      </p:sp>
      <p:pic>
        <p:nvPicPr>
          <p:cNvPr id="285700" name="Picture 4" descr="Radiology images for papers 257"/>
          <p:cNvPicPr>
            <a:picLocks noChangeAspect="1" noChangeArrowheads="1"/>
          </p:cNvPicPr>
          <p:nvPr/>
        </p:nvPicPr>
        <p:blipFill>
          <a:blip r:embed="rId2">
            <a:extLst>
              <a:ext uri="{28A0092B-C50C-407E-A947-70E740481C1C}">
                <a14:useLocalDpi xmlns:a14="http://schemas.microsoft.com/office/drawing/2010/main" val="0"/>
              </a:ext>
            </a:extLst>
          </a:blip>
          <a:srcRect l="20038" t="19952" r="21883" b="22800"/>
          <a:stretch>
            <a:fillRect/>
          </a:stretch>
        </p:blipFill>
        <p:spPr bwMode="auto">
          <a:xfrm>
            <a:off x="827088" y="1989138"/>
            <a:ext cx="3424237" cy="433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150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p:cNvPicPr>
            <a:picLocks noChangeAspect="1" noChangeArrowheads="1"/>
          </p:cNvPicPr>
          <p:nvPr/>
        </p:nvPicPr>
        <p:blipFill>
          <a:blip r:embed="rId4">
            <a:extLst>
              <a:ext uri="{28A0092B-C50C-407E-A947-70E740481C1C}">
                <a14:useLocalDpi xmlns:a14="http://schemas.microsoft.com/office/drawing/2010/main" val="0"/>
              </a:ext>
            </a:extLst>
          </a:blip>
          <a:srcRect l="33182" t="19318" r="24304" b="17751"/>
          <a:stretch>
            <a:fillRect/>
          </a:stretch>
        </p:blipFill>
        <p:spPr bwMode="auto">
          <a:xfrm>
            <a:off x="4643438" y="1989138"/>
            <a:ext cx="3673475" cy="43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14"/>
          <p:cNvPicPr>
            <a:picLocks noChangeAspect="1" noChangeArrowheads="1"/>
          </p:cNvPicPr>
          <p:nvPr/>
        </p:nvPicPr>
        <p:blipFill>
          <a:blip r:embed="rId2">
            <a:extLst>
              <a:ext uri="{28A0092B-C50C-407E-A947-70E740481C1C}">
                <a14:useLocalDpi xmlns:a14="http://schemas.microsoft.com/office/drawing/2010/main" val="0"/>
              </a:ext>
            </a:extLst>
          </a:blip>
          <a:srcRect b="1662"/>
          <a:stretch>
            <a:fillRect/>
          </a:stretch>
        </p:blipFill>
        <p:spPr bwMode="auto">
          <a:xfrm>
            <a:off x="3135313" y="1754188"/>
            <a:ext cx="2374900"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 name="Picture 5" descr="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8" y="4049713"/>
            <a:ext cx="2263775"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6" descr="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5313" y="4049713"/>
            <a:ext cx="2374900"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7" descr="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0213" y="4089400"/>
            <a:ext cx="2333625"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8" descr="12"/>
          <p:cNvPicPr>
            <a:picLocks noChangeAspect="1" noChangeArrowheads="1"/>
          </p:cNvPicPr>
          <p:nvPr/>
        </p:nvPicPr>
        <p:blipFill>
          <a:blip r:embed="rId6">
            <a:extLst>
              <a:ext uri="{28A0092B-C50C-407E-A947-70E740481C1C}">
                <a14:useLocalDpi xmlns:a14="http://schemas.microsoft.com/office/drawing/2010/main" val="0"/>
              </a:ext>
            </a:extLst>
          </a:blip>
          <a:srcRect r="2768"/>
          <a:stretch>
            <a:fillRect/>
          </a:stretch>
        </p:blipFill>
        <p:spPr bwMode="auto">
          <a:xfrm>
            <a:off x="871538" y="1754188"/>
            <a:ext cx="2263775"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9" descr="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0213" y="1754188"/>
            <a:ext cx="2333625"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CT: Haemorrhagic stroke</a:t>
            </a:r>
            <a:endParaRPr lang="en-US" dirty="0">
              <a:ea typeface="ＭＳ Ｐゴシック" pitchFamily="-65" charset="-128"/>
              <a:cs typeface="ＭＳ Ｐゴシック" pitchFamily="-65" charset="-128"/>
            </a:endParaRPr>
          </a:p>
        </p:txBody>
      </p:sp>
      <p:pic>
        <p:nvPicPr>
          <p:cNvPr id="2253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MRI: Ischaemic stroke</a:t>
            </a:r>
            <a:endParaRPr lang="en-US" dirty="0"/>
          </a:p>
        </p:txBody>
      </p:sp>
      <p:pic>
        <p:nvPicPr>
          <p:cNvPr id="7168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404" t="4272" r="-562" b="2644"/>
          <a:stretch>
            <a:fillRect/>
          </a:stretch>
        </p:blipFill>
        <p:spPr>
          <a:xfrm>
            <a:off x="2843213" y="1916113"/>
            <a:ext cx="3284537" cy="3744912"/>
          </a:xfrm>
        </p:spPr>
      </p:pic>
      <p:pic>
        <p:nvPicPr>
          <p:cNvPr id="7168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916113"/>
            <a:ext cx="2994025"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916113"/>
            <a:ext cx="2919413"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07950" y="5732463"/>
            <a:ext cx="8640763" cy="585787"/>
          </a:xfrm>
          <a:prstGeom prst="rect">
            <a:avLst/>
          </a:prstGeom>
          <a:noFill/>
        </p:spPr>
        <p:txBody>
          <a:bodyPr>
            <a:spAutoFit/>
          </a:bodyPr>
          <a:lstStyle/>
          <a:p>
            <a:pPr>
              <a:defRPr/>
            </a:pPr>
            <a:r>
              <a:rPr lang="en-US" dirty="0">
                <a:ea typeface="MS PGothic" charset="0"/>
                <a:cs typeface="MS PGothic" charset="0"/>
              </a:rPr>
              <a:t>	</a:t>
            </a:r>
            <a:r>
              <a:rPr lang="en-US" sz="3200" dirty="0">
                <a:solidFill>
                  <a:schemeClr val="tx2"/>
                </a:solidFill>
                <a:latin typeface="+mn-lt"/>
                <a:ea typeface="MS PGothic" charset="0"/>
                <a:cs typeface="MS PGothic" charset="0"/>
              </a:rPr>
              <a:t>T1			DWI			    ADC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MRI: Ischaemic stroke</a:t>
            </a:r>
            <a:endParaRPr lang="en-US" dirty="0">
              <a:ea typeface="ＭＳ Ｐゴシック" pitchFamily="-65" charset="-128"/>
              <a:cs typeface="ＭＳ Ｐゴシック" pitchFamily="-65" charset="-128"/>
            </a:endParaRPr>
          </a:p>
        </p:txBody>
      </p:sp>
      <p:pic>
        <p:nvPicPr>
          <p:cNvPr id="2355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989138"/>
            <a:ext cx="830262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65" charset="-128"/>
                <a:cs typeface="ＭＳ Ｐゴシック" pitchFamily="-65" charset="-128"/>
              </a:rPr>
              <a:t>MRI: Haemorrhagic stroke</a:t>
            </a:r>
            <a:endParaRPr lang="en-US" dirty="0">
              <a:ea typeface="ＭＳ Ｐゴシック" pitchFamily="-65" charset="-128"/>
              <a:cs typeface="ＭＳ Ｐゴシック" pitchFamily="-65" charset="-128"/>
            </a:endParaRPr>
          </a:p>
        </p:txBody>
      </p:sp>
      <p:pic>
        <p:nvPicPr>
          <p:cNvPr id="2457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0"/>
            <a:ext cx="11160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
          <p:cNvPicPr>
            <a:picLocks noChangeAspect="1"/>
          </p:cNvPicPr>
          <p:nvPr/>
        </p:nvPicPr>
        <p:blipFill>
          <a:blip r:embed="rId3">
            <a:extLst>
              <a:ext uri="{28A0092B-C50C-407E-A947-70E740481C1C}">
                <a14:useLocalDpi xmlns:a14="http://schemas.microsoft.com/office/drawing/2010/main" val="0"/>
              </a:ext>
            </a:extLst>
          </a:blip>
          <a:srcRect l="7593" r="8704"/>
          <a:stretch>
            <a:fillRect/>
          </a:stretch>
        </p:blipFill>
        <p:spPr bwMode="auto">
          <a:xfrm>
            <a:off x="0" y="1700213"/>
            <a:ext cx="3133725"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3"/>
          <p:cNvPicPr>
            <a:picLocks noChangeAspect="1"/>
          </p:cNvPicPr>
          <p:nvPr/>
        </p:nvPicPr>
        <p:blipFill>
          <a:blip r:embed="rId4">
            <a:extLst>
              <a:ext uri="{28A0092B-C50C-407E-A947-70E740481C1C}">
                <a14:useLocalDpi xmlns:a14="http://schemas.microsoft.com/office/drawing/2010/main" val="0"/>
              </a:ext>
            </a:extLst>
          </a:blip>
          <a:srcRect l="9259" r="7777"/>
          <a:stretch>
            <a:fillRect/>
          </a:stretch>
        </p:blipFill>
        <p:spPr bwMode="auto">
          <a:xfrm>
            <a:off x="3059113" y="1700213"/>
            <a:ext cx="3106737"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p:cNvPicPr>
            <a:picLocks noChangeAspect="1"/>
          </p:cNvPicPr>
          <p:nvPr/>
        </p:nvPicPr>
        <p:blipFill>
          <a:blip r:embed="rId5">
            <a:extLst>
              <a:ext uri="{28A0092B-C50C-407E-A947-70E740481C1C}">
                <a14:useLocalDpi xmlns:a14="http://schemas.microsoft.com/office/drawing/2010/main" val="0"/>
              </a:ext>
            </a:extLst>
          </a:blip>
          <a:srcRect l="16852" t="13702" r="16296" b="7037"/>
          <a:stretch>
            <a:fillRect/>
          </a:stretch>
        </p:blipFill>
        <p:spPr bwMode="auto">
          <a:xfrm>
            <a:off x="6048375" y="1700213"/>
            <a:ext cx="3097213"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ath Verdana">
  <a:themeElements>
    <a:clrScheme name="">
      <a:dk1>
        <a:srgbClr val="000000"/>
      </a:dk1>
      <a:lt1>
        <a:srgbClr val="FFFFFF"/>
      </a:lt1>
      <a:dk2>
        <a:srgbClr val="114FFB"/>
      </a:dk2>
      <a:lt2>
        <a:srgbClr val="E2FA2E"/>
      </a:lt2>
      <a:accent1>
        <a:srgbClr val="00B7A5"/>
      </a:accent1>
      <a:accent2>
        <a:srgbClr val="D49FFF"/>
      </a:accent2>
      <a:accent3>
        <a:srgbClr val="AAB2FD"/>
      </a:accent3>
      <a:accent4>
        <a:srgbClr val="DADADA"/>
      </a:accent4>
      <a:accent5>
        <a:srgbClr val="AAD8CF"/>
      </a:accent5>
      <a:accent6>
        <a:srgbClr val="C090E7"/>
      </a:accent6>
      <a:hlink>
        <a:srgbClr val="7B00E4"/>
      </a:hlink>
      <a:folHlink>
        <a:srgbClr val="618FFD"/>
      </a:folHlink>
    </a:clrScheme>
    <a:fontScheme name="Bath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pitchFamily="-111" charset="0"/>
          </a:defRPr>
        </a:defPPr>
      </a:lstStyle>
    </a:lnDef>
  </a:objectDefaults>
  <a:extraClrSchemeLst>
    <a:extraClrScheme>
      <a:clrScheme name="Bath Verdan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ath Verdan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ath Verdan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ath Verdan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ath Verdan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ath Verdan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ath Verdan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enutzerdefiniertes Design">
  <a:themeElements>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200" b="0" i="0" u="none" strike="noStrike" cap="none" normalizeH="0" baseline="0" smtClean="0">
            <a:ln>
              <a:noFill/>
            </a:ln>
            <a:solidFill>
              <a:schemeClr val="tx1"/>
            </a:solidFill>
            <a:effectLst/>
            <a:latin typeface="Arial" charset="0"/>
          </a:defRPr>
        </a:defPPr>
      </a:lstStyle>
    </a:lnDef>
  </a:objectDefaults>
  <a:extraClrSchemeLst>
    <a:extraClrScheme>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BATHVE~1</Template>
  <TotalTime>9127</TotalTime>
  <Words>962</Words>
  <Application>Microsoft Office PowerPoint</Application>
  <PresentationFormat>On-screen Show (4:3)</PresentationFormat>
  <Paragraphs>169</Paragraphs>
  <Slides>42</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Times</vt:lpstr>
      <vt:lpstr>MS PGothic</vt:lpstr>
      <vt:lpstr>Arial</vt:lpstr>
      <vt:lpstr>Verdana</vt:lpstr>
      <vt:lpstr>Wingdings 3</vt:lpstr>
      <vt:lpstr>MS PGothic</vt:lpstr>
      <vt:lpstr>Wingdings 2</vt:lpstr>
      <vt:lpstr>Bath Verdana</vt:lpstr>
      <vt:lpstr>1_Benutzerdefiniertes Design</vt:lpstr>
      <vt:lpstr>PowerPoint Presentation</vt:lpstr>
      <vt:lpstr>Brain imaging</vt:lpstr>
      <vt:lpstr>Issues</vt:lpstr>
      <vt:lpstr>Facts to remember</vt:lpstr>
      <vt:lpstr>CT: Ischaemic stroke</vt:lpstr>
      <vt:lpstr>CT: Haemorrhagic stroke</vt:lpstr>
      <vt:lpstr>MRI: Ischaemic stroke</vt:lpstr>
      <vt:lpstr>MRI: Ischaemic stroke</vt:lpstr>
      <vt:lpstr>MRI: Haemorrhagic stroke</vt:lpstr>
      <vt:lpstr>Classification of stroke: OCSP</vt:lpstr>
      <vt:lpstr>Classification of stroke: OCSP</vt:lpstr>
      <vt:lpstr>Classification of stroke: OCSP</vt:lpstr>
      <vt:lpstr>Classification of stroke: OCSP</vt:lpstr>
      <vt:lpstr>Evolution of infarcts</vt:lpstr>
      <vt:lpstr>Evolution of infarcts</vt:lpstr>
      <vt:lpstr>CT scan image</vt:lpstr>
      <vt:lpstr>CT scan image</vt:lpstr>
      <vt:lpstr>Types of infarct</vt:lpstr>
      <vt:lpstr>Intracranial Haemorrhage</vt:lpstr>
      <vt:lpstr>Other causes of neurological symptoms</vt:lpstr>
      <vt:lpstr>Complications after stroke</vt:lpstr>
      <vt:lpstr>Mass effect vs. hydrocephalus</vt:lpstr>
      <vt:lpstr>Haemorrhagic transformation  of Infarct (HTI)</vt:lpstr>
      <vt:lpstr>Cerebral atrophy</vt:lpstr>
      <vt:lpstr>Periventricular white matter change</vt:lpstr>
      <vt:lpstr>Periventricular white matter change</vt:lpstr>
      <vt:lpstr>Reports: Infarct</vt:lpstr>
      <vt:lpstr>Reports: Infarct</vt:lpstr>
      <vt:lpstr>Reports: Haemorrhage</vt:lpstr>
      <vt:lpstr>Reports: Haemorrhagic transformation</vt:lpstr>
      <vt:lpstr>Practical tips: Interpreting reports</vt:lpstr>
      <vt:lpstr>Practical tips: Interpreting reports</vt:lpstr>
      <vt:lpstr>Practical tips: Interpreting reports</vt:lpstr>
      <vt:lpstr>Practical tips: Interpreting reports</vt:lpstr>
      <vt:lpstr>Practical tips: Interpreting reports</vt:lpstr>
      <vt:lpstr>Practical tips: Interpreting reports</vt:lpstr>
      <vt:lpstr>Quiz</vt:lpstr>
      <vt:lpstr>Quiz</vt:lpstr>
      <vt:lpstr>Quiz</vt:lpstr>
      <vt:lpstr>Quiz</vt:lpstr>
      <vt:lpstr>Neuroimaging</vt:lpstr>
      <vt:lpstr>References</vt:lpstr>
    </vt:vector>
  </TitlesOfParts>
  <Company>UofN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Limited choices for stroke prevention in patients with AF?</dc:title>
  <dc:creator>ms</dc:creator>
  <cp:lastModifiedBy>Dawn Hazle</cp:lastModifiedBy>
  <cp:revision>420</cp:revision>
  <cp:lastPrinted>2012-11-26T10:45:51Z</cp:lastPrinted>
  <dcterms:created xsi:type="dcterms:W3CDTF">2012-11-26T10:02:46Z</dcterms:created>
  <dcterms:modified xsi:type="dcterms:W3CDTF">2015-10-09T14:52:49Z</dcterms:modified>
</cp:coreProperties>
</file>