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9884FC-E300-478A-B073-C13B83C2A6F1}" type="datetimeFigureOut">
              <a:rPr lang="en-GB" smtClean="0"/>
              <a:t>09/10/2015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057AD1-9040-4743-AD82-17E6F4654CD0}" type="slidenum">
              <a:rPr lang="en-GB" smtClean="0"/>
              <a:t>‹#›</a:t>
            </a:fld>
            <a:endParaRPr lang="en-GB"/>
          </a:p>
        </p:txBody>
      </p:sp>
    </p:spTree>
    <p:extLst>
      <p:ext uri="{BB962C8B-B14F-4D97-AF65-F5344CB8AC3E}">
        <p14:creationId xmlns:p14="http://schemas.microsoft.com/office/powerpoint/2010/main" val="1626082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fld id="{048B3E90-C702-B24C-9C74-CE2E2B3A1A20}" type="slidenum">
              <a:rPr lang="en-US" sz="1200">
                <a:solidFill>
                  <a:prstClr val="black"/>
                </a:solidFill>
              </a:rPr>
              <a:pPr/>
              <a:t>1</a:t>
            </a:fld>
            <a:endParaRPr lang="en-US" sz="1200">
              <a:solidFill>
                <a:prstClr val="black"/>
              </a:solidFill>
            </a:endParaRPr>
          </a:p>
        </p:txBody>
      </p:sp>
      <p:sp>
        <p:nvSpPr>
          <p:cNvPr id="18434" name="Rectangle 7"/>
          <p:cNvSpPr txBox="1">
            <a:spLocks noGrp="1" noChangeArrowheads="1"/>
          </p:cNvSpPr>
          <p:nvPr/>
        </p:nvSpPr>
        <p:spPr bwMode="auto">
          <a:xfrm>
            <a:off x="3886908" y="8686288"/>
            <a:ext cx="2971092" cy="457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algn="r" eaLnBrk="1" fontAlgn="base" hangingPunct="1">
              <a:spcBef>
                <a:spcPct val="0"/>
              </a:spcBef>
              <a:spcAft>
                <a:spcPct val="0"/>
              </a:spcAft>
            </a:pPr>
            <a:fld id="{F4B189B1-C870-C042-BD2B-76B2D70EA327}" type="slidenum">
              <a:rPr lang="en-GB" sz="1200">
                <a:solidFill>
                  <a:prstClr val="black"/>
                </a:solidFill>
              </a:rPr>
              <a:pPr algn="r" eaLnBrk="1" fontAlgn="base" hangingPunct="1">
                <a:spcBef>
                  <a:spcPct val="0"/>
                </a:spcBef>
                <a:spcAft>
                  <a:spcPct val="0"/>
                </a:spcAft>
              </a:pPr>
              <a:t>1</a:t>
            </a:fld>
            <a:endParaRPr lang="en-GB" sz="1200">
              <a:solidFill>
                <a:prstClr val="black"/>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pPr eaLnBrk="1" hangingPunct="1"/>
            <a:endParaRPr lang="en-US">
              <a:latin typeface="Times" charset="0"/>
              <a:ea typeface="MS PGothic"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fld id="{655E8B6E-153C-A645-9D69-7B3C59CDF61C}" type="slidenum">
              <a:rPr lang="en-GB" sz="1200">
                <a:solidFill>
                  <a:prstClr val="black"/>
                </a:solidFill>
              </a:rPr>
              <a:pPr/>
              <a:t>2</a:t>
            </a:fld>
            <a:endParaRPr lang="en-GB" sz="1200">
              <a:solidFill>
                <a:prstClr val="black"/>
              </a:solidFill>
            </a:endParaRP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atin typeface="Times" charset="0"/>
              <a:ea typeface="MS PGothic"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fld id="{EC8B349B-00EF-8F40-880C-1BD69C84B7CB}" type="slidenum">
              <a:rPr lang="en-GB" sz="1200">
                <a:solidFill>
                  <a:prstClr val="black"/>
                </a:solidFill>
              </a:rPr>
              <a:pPr/>
              <a:t>3</a:t>
            </a:fld>
            <a:endParaRPr lang="en-GB" sz="120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atin typeface="Times" charset="0"/>
              <a:ea typeface="MS PGothic"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fld id="{3A624BF2-CA01-524D-9C2F-DF59F66BF35B}" type="slidenum">
              <a:rPr lang="en-GB" sz="1200">
                <a:solidFill>
                  <a:prstClr val="black"/>
                </a:solidFill>
              </a:rPr>
              <a:pPr/>
              <a:t>8</a:t>
            </a:fld>
            <a:endParaRPr lang="en-GB" sz="1200">
              <a:solidFill>
                <a:prstClr val="black"/>
              </a:solidFill>
            </a:endParaRPr>
          </a:p>
        </p:txBody>
      </p:sp>
      <p:sp>
        <p:nvSpPr>
          <p:cNvPr id="26626" name="Rectangle 2"/>
          <p:cNvSpPr>
            <a:spLocks noGrp="1" noRot="1" noChangeAspect="1" noChangeArrowheads="1" noTextEdit="1"/>
          </p:cNvSpPr>
          <p:nvPr>
            <p:ph type="sldImg"/>
          </p:nvPr>
        </p:nvSpPr>
        <p:spPr>
          <a:solidFill>
            <a:srgbClr val="FFFFFF"/>
          </a:solidFill>
          <a:ln/>
        </p:spPr>
      </p:sp>
      <p:sp>
        <p:nvSpPr>
          <p:cNvPr id="26627"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charset="0"/>
              <a:ea typeface="MS PGothic"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fld id="{01B866A2-1673-0640-A064-FD2DB0058DC7}" type="slidenum">
              <a:rPr lang="en-GB" sz="1200">
                <a:solidFill>
                  <a:prstClr val="black"/>
                </a:solidFill>
              </a:rPr>
              <a:pPr/>
              <a:t>11</a:t>
            </a:fld>
            <a:endParaRPr lang="en-GB" sz="1200">
              <a:solidFill>
                <a:prstClr val="black"/>
              </a:solidFill>
            </a:endParaRPr>
          </a:p>
        </p:txBody>
      </p:sp>
      <p:sp>
        <p:nvSpPr>
          <p:cNvPr id="30722" name="Rectangle 2"/>
          <p:cNvSpPr>
            <a:spLocks noGrp="1" noRot="1" noChangeAspect="1" noChangeArrowheads="1" noTextEdit="1"/>
          </p:cNvSpPr>
          <p:nvPr>
            <p:ph type="sldImg"/>
          </p:nvPr>
        </p:nvSpPr>
        <p:spPr>
          <a:solidFill>
            <a:srgbClr val="FFFFFF"/>
          </a:solidFill>
          <a:ln/>
        </p:spPr>
      </p:sp>
      <p:sp>
        <p:nvSpPr>
          <p:cNvPr id="30723"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charset="0"/>
              <a:ea typeface="MS PGothic"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fld id="{71CB7874-1374-FC46-A097-61DE4579761E}" type="slidenum">
              <a:rPr lang="en-GB" sz="1200">
                <a:solidFill>
                  <a:prstClr val="black"/>
                </a:solidFill>
              </a:rPr>
              <a:pPr/>
              <a:t>12</a:t>
            </a:fld>
            <a:endParaRPr lang="en-GB" sz="1200">
              <a:solidFill>
                <a:prstClr val="black"/>
              </a:solidFill>
            </a:endParaRPr>
          </a:p>
        </p:txBody>
      </p:sp>
      <p:sp>
        <p:nvSpPr>
          <p:cNvPr id="32770" name="Rectangle 2"/>
          <p:cNvSpPr>
            <a:spLocks noGrp="1" noRot="1" noChangeAspect="1" noChangeArrowheads="1" noTextEdit="1"/>
          </p:cNvSpPr>
          <p:nvPr>
            <p:ph type="sldImg"/>
          </p:nvPr>
        </p:nvSpPr>
        <p:spPr>
          <a:solidFill>
            <a:srgbClr val="FFFFFF"/>
          </a:solidFill>
          <a:ln/>
        </p:spPr>
      </p:sp>
      <p:sp>
        <p:nvSpPr>
          <p:cNvPr id="32771"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charset="0"/>
              <a:ea typeface="MS PGothic"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fld id="{7D121EA1-9633-944F-91F2-3BA08D21C62E}" type="slidenum">
              <a:rPr lang="en-GB" sz="1200">
                <a:solidFill>
                  <a:prstClr val="black"/>
                </a:solidFill>
              </a:rPr>
              <a:pPr/>
              <a:t>13</a:t>
            </a:fld>
            <a:endParaRPr lang="en-GB" sz="1200">
              <a:solidFill>
                <a:prstClr val="black"/>
              </a:solidFill>
            </a:endParaRPr>
          </a:p>
        </p:txBody>
      </p:sp>
      <p:sp>
        <p:nvSpPr>
          <p:cNvPr id="34818" name="Rectangle 2"/>
          <p:cNvSpPr>
            <a:spLocks noGrp="1" noRot="1" noChangeAspect="1" noChangeArrowheads="1" noTextEdit="1"/>
          </p:cNvSpPr>
          <p:nvPr>
            <p:ph type="sldImg"/>
          </p:nvPr>
        </p:nvSpPr>
        <p:spPr>
          <a:solidFill>
            <a:srgbClr val="FFFFFF"/>
          </a:solidFill>
          <a:ln/>
        </p:spPr>
      </p:sp>
      <p:sp>
        <p:nvSpPr>
          <p:cNvPr id="34819"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charset="0"/>
              <a:ea typeface="MS PGothic"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spect="1" noChangeArrowheads="1" noTextEdit="1"/>
          </p:cNvSpPr>
          <p:nvPr>
            <p:ph type="sldImg"/>
          </p:nvPr>
        </p:nvSpPr>
        <p:spPr>
          <a:ln/>
        </p:spPr>
      </p:sp>
      <p:sp>
        <p:nvSpPr>
          <p:cNvPr id="3993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atin typeface="Times" charset="0"/>
              <a:ea typeface="MS PGothic"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Tree>
    <p:extLst>
      <p:ext uri="{BB962C8B-B14F-4D97-AF65-F5344CB8AC3E}">
        <p14:creationId xmlns:p14="http://schemas.microsoft.com/office/powerpoint/2010/main" val="1064904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2083658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9100" y="152400"/>
            <a:ext cx="2179638" cy="647700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228600" y="152400"/>
            <a:ext cx="6388100" cy="647700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3622990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67750" cy="838200"/>
          </a:xfrm>
        </p:spPr>
        <p:txBody>
          <a:bodyPr/>
          <a:lstStyle/>
          <a:p>
            <a:r>
              <a:rPr lang="en-GB" smtClean="0"/>
              <a:t>Click to edit Master title style</a:t>
            </a:r>
            <a:endParaRPr lang="en-US"/>
          </a:p>
        </p:txBody>
      </p:sp>
      <p:sp>
        <p:nvSpPr>
          <p:cNvPr id="3" name="Chart Placeholder 2"/>
          <p:cNvSpPr>
            <a:spLocks noGrp="1"/>
          </p:cNvSpPr>
          <p:nvPr>
            <p:ph type="chart" idx="1"/>
          </p:nvPr>
        </p:nvSpPr>
        <p:spPr>
          <a:xfrm>
            <a:off x="228600" y="1219200"/>
            <a:ext cx="8720138" cy="5410200"/>
          </a:xfrm>
        </p:spPr>
        <p:txBody>
          <a:bodyPr/>
          <a:lstStyle/>
          <a:p>
            <a:pPr lvl="0"/>
            <a:endParaRPr lang="en-US" noProof="0" smtClean="0"/>
          </a:p>
        </p:txBody>
      </p:sp>
    </p:spTree>
    <p:extLst>
      <p:ext uri="{BB962C8B-B14F-4D97-AF65-F5344CB8AC3E}">
        <p14:creationId xmlns:p14="http://schemas.microsoft.com/office/powerpoint/2010/main" val="4077749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67750" cy="838200"/>
          </a:xfrm>
        </p:spPr>
        <p:txBody>
          <a:bodyPr/>
          <a:lstStyle/>
          <a:p>
            <a:r>
              <a:rPr lang="en-GB" smtClean="0"/>
              <a:t>Click to edit Master title style</a:t>
            </a:r>
            <a:endParaRPr lang="en-US"/>
          </a:p>
        </p:txBody>
      </p:sp>
      <p:sp>
        <p:nvSpPr>
          <p:cNvPr id="3" name="Content Placeholder 2"/>
          <p:cNvSpPr>
            <a:spLocks noGrp="1"/>
          </p:cNvSpPr>
          <p:nvPr>
            <p:ph sz="half" idx="1"/>
          </p:nvPr>
        </p:nvSpPr>
        <p:spPr>
          <a:xfrm>
            <a:off x="228600" y="1219200"/>
            <a:ext cx="8720138" cy="26289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228600" y="4000500"/>
            <a:ext cx="8720138" cy="26289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730921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GB" smtClean="0"/>
              <a:t>Click to edit Master title style</a:t>
            </a:r>
            <a:endParaRPr lang="en-US"/>
          </a:p>
        </p:txBody>
      </p:sp>
      <p:sp>
        <p:nvSpPr>
          <p:cNvPr id="3" name="SmartArt Placeholder 2"/>
          <p:cNvSpPr>
            <a:spLocks noGrp="1"/>
          </p:cNvSpPr>
          <p:nvPr>
            <p:ph type="dgm" idx="1"/>
          </p:nvPr>
        </p:nvSpPr>
        <p:spPr>
          <a:xfrm>
            <a:off x="1182688" y="2017713"/>
            <a:ext cx="7772400" cy="4114800"/>
          </a:xfrm>
        </p:spPr>
        <p:txBody>
          <a:bodyPr rtlCol="0">
            <a:normAutofit/>
          </a:bodyPr>
          <a:lstStyle/>
          <a:p>
            <a:pPr lvl="0"/>
            <a:endParaRPr lang="en-US" noProof="0" smtClean="0"/>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0" hangingPunct="0">
              <a:defRPr>
                <a:latin typeface="Times" charset="0"/>
                <a:ea typeface="ＭＳ Ｐゴシック" charset="-128"/>
                <a:cs typeface="ＭＳ Ｐゴシック" charset="-128"/>
              </a:defRPr>
            </a:lvl1pPr>
          </a:lstStyle>
          <a:p>
            <a:pPr fontAlgn="base">
              <a:spcBef>
                <a:spcPct val="0"/>
              </a:spcBef>
              <a:spcAft>
                <a:spcPct val="0"/>
              </a:spcAft>
              <a:defRPr/>
            </a:pPr>
            <a:endParaRPr lang="en-US" sz="2400">
              <a:solidFill>
                <a:srgbClr val="FFFFFF"/>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eaLnBrk="0" hangingPunct="0">
              <a:defRPr>
                <a:latin typeface="Times" charset="0"/>
                <a:ea typeface="ＭＳ Ｐゴシック" charset="-128"/>
                <a:cs typeface="ＭＳ Ｐゴシック" charset="-128"/>
              </a:defRPr>
            </a:lvl1pPr>
          </a:lstStyle>
          <a:p>
            <a:pPr fontAlgn="base">
              <a:spcBef>
                <a:spcPct val="0"/>
              </a:spcBef>
              <a:spcAft>
                <a:spcPct val="0"/>
              </a:spcAft>
              <a:defRPr/>
            </a:pPr>
            <a:endParaRPr lang="en-US" sz="2400">
              <a:solidFill>
                <a:srgbClr val="FFFFFF"/>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0" hangingPunct="0">
              <a:defRPr/>
            </a:lvl1pPr>
          </a:lstStyle>
          <a:p>
            <a:pPr fontAlgn="base">
              <a:spcBef>
                <a:spcPct val="0"/>
              </a:spcBef>
              <a:spcAft>
                <a:spcPct val="0"/>
              </a:spcAft>
              <a:defRPr/>
            </a:pPr>
            <a:fld id="{A403BD4C-37F7-F74A-BDB1-A8201681F8E1}" type="slidenum">
              <a:rPr lang="en-US" sz="2400">
                <a:solidFill>
                  <a:srgbClr val="FFFFFF"/>
                </a:solidFill>
                <a:latin typeface="Times" charset="0"/>
                <a:ea typeface="ＭＳ Ｐゴシック" charset="0"/>
              </a:rPr>
              <a:pPr fontAlgn="base">
                <a:spcBef>
                  <a:spcPct val="0"/>
                </a:spcBef>
                <a:spcAft>
                  <a:spcPct val="0"/>
                </a:spcAft>
                <a:defRPr/>
              </a:pPr>
              <a:t>‹#›</a:t>
            </a:fld>
            <a:endParaRPr lang="en-US" sz="2400">
              <a:solidFill>
                <a:srgbClr val="FFFFFF"/>
              </a:solidFill>
              <a:latin typeface="Times" charset="0"/>
              <a:ea typeface="ＭＳ Ｐゴシック" charset="0"/>
            </a:endParaRPr>
          </a:p>
        </p:txBody>
      </p:sp>
    </p:spTree>
    <p:extLst>
      <p:ext uri="{BB962C8B-B14F-4D97-AF65-F5344CB8AC3E}">
        <p14:creationId xmlns:p14="http://schemas.microsoft.com/office/powerpoint/2010/main" val="320911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2019218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Tree>
    <p:extLst>
      <p:ext uri="{BB962C8B-B14F-4D97-AF65-F5344CB8AC3E}">
        <p14:creationId xmlns:p14="http://schemas.microsoft.com/office/powerpoint/2010/main" val="3179845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228600" y="1219200"/>
            <a:ext cx="4283075"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64075" y="1219200"/>
            <a:ext cx="4284663"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644227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2636079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Tree>
    <p:extLst>
      <p:ext uri="{BB962C8B-B14F-4D97-AF65-F5344CB8AC3E}">
        <p14:creationId xmlns:p14="http://schemas.microsoft.com/office/powerpoint/2010/main" val="140455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6000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3656264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1759519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E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228600" y="1219200"/>
            <a:ext cx="8720138"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0487" tIns="44450" rIns="90487" bIns="4445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099" name="Rectangle 3"/>
          <p:cNvSpPr>
            <a:spLocks noGrp="1" noChangeArrowheads="1"/>
          </p:cNvSpPr>
          <p:nvPr>
            <p:ph type="title"/>
          </p:nvPr>
        </p:nvSpPr>
        <p:spPr bwMode="auto">
          <a:xfrm>
            <a:off x="228600" y="152400"/>
            <a:ext cx="8667750" cy="838200"/>
          </a:xfrm>
          <a:prstGeom prst="rect">
            <a:avLst/>
          </a:prstGeom>
          <a:noFill/>
          <a:ln w="12700">
            <a:noFill/>
            <a:miter lim="800000"/>
            <a:headEnd/>
            <a:tailEnd/>
          </a:ln>
          <a:effectLst>
            <a:outerShdw blurRad="63500" dist="38099" dir="2700000" algn="ctr" rotWithShape="0">
              <a:srgbClr val="000000">
                <a:alpha val="74998"/>
              </a:srgbClr>
            </a:outerShdw>
          </a:effectLst>
        </p:spPr>
        <p:txBody>
          <a:bodyPr vert="horz" wrap="square" lIns="90487" tIns="44450" rIns="90487" bIns="44450" numCol="1" anchor="ctr" anchorCtr="0" compatLnSpc="1">
            <a:prstTxWarp prst="textNoShape">
              <a:avLst/>
            </a:prstTxWarp>
          </a:bodyPr>
          <a:lstStyle/>
          <a:p>
            <a:pPr lvl="0"/>
            <a:r>
              <a:rPr lang="en-GB"/>
              <a:t>Click to edit Master title style</a:t>
            </a:r>
          </a:p>
        </p:txBody>
      </p:sp>
    </p:spTree>
    <p:extLst>
      <p:ext uri="{BB962C8B-B14F-4D97-AF65-F5344CB8AC3E}">
        <p14:creationId xmlns:p14="http://schemas.microsoft.com/office/powerpoint/2010/main" val="332125583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rtl="0" eaLnBrk="0" fontAlgn="base" hangingPunct="0">
        <a:spcBef>
          <a:spcPct val="0"/>
        </a:spcBef>
        <a:spcAft>
          <a:spcPct val="0"/>
        </a:spcAft>
        <a:defRPr sz="3600">
          <a:solidFill>
            <a:schemeClr val="tx2"/>
          </a:solidFill>
          <a:latin typeface="+mj-lt"/>
          <a:ea typeface="ＭＳ Ｐゴシック" pitchFamily="-65" charset="-128"/>
          <a:cs typeface="ＭＳ Ｐゴシック" pitchFamily="-65" charset="-128"/>
        </a:defRPr>
      </a:lvl1pPr>
      <a:lvl2pPr algn="l" rtl="0" eaLnBrk="0" fontAlgn="base" hangingPunct="0">
        <a:spcBef>
          <a:spcPct val="0"/>
        </a:spcBef>
        <a:spcAft>
          <a:spcPct val="0"/>
        </a:spcAft>
        <a:defRPr sz="3600">
          <a:solidFill>
            <a:schemeClr val="tx2"/>
          </a:solidFill>
          <a:latin typeface="Verdana" pitchFamily="-111" charset="0"/>
          <a:ea typeface="ＭＳ Ｐゴシック" pitchFamily="-65" charset="-128"/>
          <a:cs typeface="ＭＳ Ｐゴシック" pitchFamily="-65" charset="-128"/>
        </a:defRPr>
      </a:lvl2pPr>
      <a:lvl3pPr algn="l" rtl="0" eaLnBrk="0" fontAlgn="base" hangingPunct="0">
        <a:spcBef>
          <a:spcPct val="0"/>
        </a:spcBef>
        <a:spcAft>
          <a:spcPct val="0"/>
        </a:spcAft>
        <a:defRPr sz="3600">
          <a:solidFill>
            <a:schemeClr val="tx2"/>
          </a:solidFill>
          <a:latin typeface="Verdana" pitchFamily="-111" charset="0"/>
          <a:ea typeface="ＭＳ Ｐゴシック" pitchFamily="-65" charset="-128"/>
          <a:cs typeface="ＭＳ Ｐゴシック" pitchFamily="-65" charset="-128"/>
        </a:defRPr>
      </a:lvl3pPr>
      <a:lvl4pPr algn="l" rtl="0" eaLnBrk="0" fontAlgn="base" hangingPunct="0">
        <a:spcBef>
          <a:spcPct val="0"/>
        </a:spcBef>
        <a:spcAft>
          <a:spcPct val="0"/>
        </a:spcAft>
        <a:defRPr sz="3600">
          <a:solidFill>
            <a:schemeClr val="tx2"/>
          </a:solidFill>
          <a:latin typeface="Verdana" pitchFamily="-111" charset="0"/>
          <a:ea typeface="ＭＳ Ｐゴシック" pitchFamily="-65" charset="-128"/>
          <a:cs typeface="ＭＳ Ｐゴシック" pitchFamily="-65" charset="-128"/>
        </a:defRPr>
      </a:lvl4pPr>
      <a:lvl5pPr algn="l" rtl="0" eaLnBrk="0" fontAlgn="base" hangingPunct="0">
        <a:spcBef>
          <a:spcPct val="0"/>
        </a:spcBef>
        <a:spcAft>
          <a:spcPct val="0"/>
        </a:spcAft>
        <a:defRPr sz="3600">
          <a:solidFill>
            <a:schemeClr val="tx2"/>
          </a:solidFill>
          <a:latin typeface="Verdana" pitchFamily="-111" charset="0"/>
          <a:ea typeface="ＭＳ Ｐゴシック" pitchFamily="-65" charset="-128"/>
          <a:cs typeface="ＭＳ Ｐゴシック" pitchFamily="-65" charset="-128"/>
        </a:defRPr>
      </a:lvl5pPr>
      <a:lvl6pPr marL="457200" algn="l" rtl="0" eaLnBrk="0" fontAlgn="base" hangingPunct="0">
        <a:spcBef>
          <a:spcPct val="0"/>
        </a:spcBef>
        <a:spcAft>
          <a:spcPct val="0"/>
        </a:spcAft>
        <a:defRPr sz="3600">
          <a:solidFill>
            <a:schemeClr val="tx2"/>
          </a:solidFill>
          <a:latin typeface="Verdana" pitchFamily="-111" charset="0"/>
        </a:defRPr>
      </a:lvl6pPr>
      <a:lvl7pPr marL="914400" algn="l" rtl="0" eaLnBrk="0" fontAlgn="base" hangingPunct="0">
        <a:spcBef>
          <a:spcPct val="0"/>
        </a:spcBef>
        <a:spcAft>
          <a:spcPct val="0"/>
        </a:spcAft>
        <a:defRPr sz="3600">
          <a:solidFill>
            <a:schemeClr val="tx2"/>
          </a:solidFill>
          <a:latin typeface="Verdana" pitchFamily="-111" charset="0"/>
        </a:defRPr>
      </a:lvl7pPr>
      <a:lvl8pPr marL="1371600" algn="l" rtl="0" eaLnBrk="0" fontAlgn="base" hangingPunct="0">
        <a:spcBef>
          <a:spcPct val="0"/>
        </a:spcBef>
        <a:spcAft>
          <a:spcPct val="0"/>
        </a:spcAft>
        <a:defRPr sz="3600">
          <a:solidFill>
            <a:schemeClr val="tx2"/>
          </a:solidFill>
          <a:latin typeface="Verdana" pitchFamily="-111" charset="0"/>
        </a:defRPr>
      </a:lvl8pPr>
      <a:lvl9pPr marL="1828800" algn="l" rtl="0" eaLnBrk="0" fontAlgn="base" hangingPunct="0">
        <a:spcBef>
          <a:spcPct val="0"/>
        </a:spcBef>
        <a:spcAft>
          <a:spcPct val="0"/>
        </a:spcAft>
        <a:defRPr sz="3600">
          <a:solidFill>
            <a:schemeClr val="tx2"/>
          </a:solidFill>
          <a:latin typeface="Verdana" pitchFamily="-111" charset="0"/>
        </a:defRPr>
      </a:lvl9pPr>
    </p:titleStyle>
    <p:bodyStyle>
      <a:lvl1pPr marL="342900" indent="-342900" algn="l" rtl="0" eaLnBrk="0" fontAlgn="base" hangingPunct="0">
        <a:spcBef>
          <a:spcPct val="20000"/>
        </a:spcBef>
        <a:spcAft>
          <a:spcPct val="0"/>
        </a:spcAft>
        <a:buClr>
          <a:schemeClr val="tx2"/>
        </a:buClr>
        <a:buSzPct val="75000"/>
        <a:buFont typeface="Wingdings 3" charset="0"/>
        <a:buChar char="p"/>
        <a:defRPr sz="2800">
          <a:solidFill>
            <a:schemeClr val="tx1"/>
          </a:solidFill>
          <a:latin typeface="+mn-lt"/>
          <a:ea typeface="ＭＳ Ｐゴシック" pitchFamily="-65" charset="-128"/>
          <a:cs typeface="ＭＳ Ｐゴシック" pitchFamily="-65" charset="-128"/>
        </a:defRPr>
      </a:lvl1pPr>
      <a:lvl2pPr marL="742950" indent="-285750" algn="l" rtl="0" eaLnBrk="0" fontAlgn="base" hangingPunct="0">
        <a:spcBef>
          <a:spcPct val="20000"/>
        </a:spcBef>
        <a:spcAft>
          <a:spcPct val="0"/>
        </a:spcAft>
        <a:buClr>
          <a:schemeClr val="tx2"/>
        </a:buClr>
        <a:buSzPct val="75000"/>
        <a:buFont typeface="Wingdings 3" charset="0"/>
        <a:buChar char="p"/>
        <a:defRPr sz="2400">
          <a:solidFill>
            <a:schemeClr val="tx1"/>
          </a:solidFill>
          <a:latin typeface="+mn-lt"/>
          <a:ea typeface="ＭＳ Ｐゴシック" pitchFamily="-111" charset="-128"/>
        </a:defRPr>
      </a:lvl2pPr>
      <a:lvl3pPr marL="1143000" indent="-228600" algn="l" rtl="0" eaLnBrk="0" fontAlgn="base" hangingPunct="0">
        <a:spcBef>
          <a:spcPct val="20000"/>
        </a:spcBef>
        <a:spcAft>
          <a:spcPct val="0"/>
        </a:spcAft>
        <a:buClr>
          <a:schemeClr val="tx2"/>
        </a:buClr>
        <a:buSzPct val="65000"/>
        <a:buFont typeface="Wingdings 3" charset="0"/>
        <a:buChar char="p"/>
        <a:defRPr sz="2000">
          <a:solidFill>
            <a:schemeClr val="tx1"/>
          </a:solidFill>
          <a:latin typeface="+mn-lt"/>
          <a:ea typeface="ＭＳ Ｐゴシック" pitchFamily="-111" charset="-128"/>
        </a:defRPr>
      </a:lvl3pPr>
      <a:lvl4pPr marL="1600200" indent="-228600" algn="l" rtl="0" eaLnBrk="0" fontAlgn="base" hangingPunct="0">
        <a:spcBef>
          <a:spcPct val="20000"/>
        </a:spcBef>
        <a:spcAft>
          <a:spcPct val="0"/>
        </a:spcAft>
        <a:buClr>
          <a:schemeClr val="tx2"/>
        </a:buClr>
        <a:buSzPct val="100000"/>
        <a:buFont typeface="Wingdings 3" charset="0"/>
        <a:buChar char="p"/>
        <a:defRPr>
          <a:solidFill>
            <a:schemeClr val="tx1"/>
          </a:solidFill>
          <a:latin typeface="+mn-lt"/>
          <a:ea typeface="ＭＳ Ｐゴシック" pitchFamily="-111" charset="-128"/>
        </a:defRPr>
      </a:lvl4pPr>
      <a:lvl5pPr marL="2057400" indent="-228600" algn="l" rtl="0" eaLnBrk="0" fontAlgn="base" hangingPunct="0">
        <a:spcBef>
          <a:spcPct val="20000"/>
        </a:spcBef>
        <a:spcAft>
          <a:spcPct val="0"/>
        </a:spcAft>
        <a:buClr>
          <a:schemeClr val="tx2"/>
        </a:buClr>
        <a:buSzPct val="100000"/>
        <a:buFont typeface="Wingdings 3" charset="0"/>
        <a:buChar char="p"/>
        <a:defRPr sz="1000">
          <a:solidFill>
            <a:schemeClr val="tx1"/>
          </a:solidFill>
          <a:latin typeface="+mn-lt"/>
          <a:ea typeface="ＭＳ Ｐゴシック" pitchFamily="-111" charset="-128"/>
        </a:defRPr>
      </a:lvl5pPr>
      <a:lvl6pPr marL="2514600" indent="-228600" algn="l" rtl="0" eaLnBrk="0" fontAlgn="base" hangingPunct="0">
        <a:spcBef>
          <a:spcPct val="20000"/>
        </a:spcBef>
        <a:spcAft>
          <a:spcPct val="0"/>
        </a:spcAft>
        <a:buClr>
          <a:schemeClr val="tx2"/>
        </a:buClr>
        <a:buSzPct val="100000"/>
        <a:buFont typeface="Wingdings 3" pitchFamily="-111" charset="2"/>
        <a:buChar char="p"/>
        <a:defRPr sz="1000">
          <a:solidFill>
            <a:schemeClr val="tx1"/>
          </a:solidFill>
          <a:latin typeface="+mn-lt"/>
          <a:ea typeface="ＭＳ Ｐゴシック" pitchFamily="-111" charset="-128"/>
        </a:defRPr>
      </a:lvl6pPr>
      <a:lvl7pPr marL="2971800" indent="-228600" algn="l" rtl="0" eaLnBrk="0" fontAlgn="base" hangingPunct="0">
        <a:spcBef>
          <a:spcPct val="20000"/>
        </a:spcBef>
        <a:spcAft>
          <a:spcPct val="0"/>
        </a:spcAft>
        <a:buClr>
          <a:schemeClr val="tx2"/>
        </a:buClr>
        <a:buSzPct val="100000"/>
        <a:buFont typeface="Wingdings 3" pitchFamily="-111" charset="2"/>
        <a:buChar char="p"/>
        <a:defRPr sz="1000">
          <a:solidFill>
            <a:schemeClr val="tx1"/>
          </a:solidFill>
          <a:latin typeface="+mn-lt"/>
          <a:ea typeface="ＭＳ Ｐゴシック" pitchFamily="-111" charset="-128"/>
        </a:defRPr>
      </a:lvl7pPr>
      <a:lvl8pPr marL="3429000" indent="-228600" algn="l" rtl="0" eaLnBrk="0" fontAlgn="base" hangingPunct="0">
        <a:spcBef>
          <a:spcPct val="20000"/>
        </a:spcBef>
        <a:spcAft>
          <a:spcPct val="0"/>
        </a:spcAft>
        <a:buClr>
          <a:schemeClr val="tx2"/>
        </a:buClr>
        <a:buSzPct val="100000"/>
        <a:buFont typeface="Wingdings 3" pitchFamily="-111" charset="2"/>
        <a:buChar char="p"/>
        <a:defRPr sz="1000">
          <a:solidFill>
            <a:schemeClr val="tx1"/>
          </a:solidFill>
          <a:latin typeface="+mn-lt"/>
          <a:ea typeface="ＭＳ Ｐゴシック" pitchFamily="-111" charset="-128"/>
        </a:defRPr>
      </a:lvl8pPr>
      <a:lvl9pPr marL="3886200" indent="-228600" algn="l" rtl="0" eaLnBrk="0" fontAlgn="base" hangingPunct="0">
        <a:spcBef>
          <a:spcPct val="20000"/>
        </a:spcBef>
        <a:spcAft>
          <a:spcPct val="0"/>
        </a:spcAft>
        <a:buClr>
          <a:schemeClr val="tx2"/>
        </a:buClr>
        <a:buSzPct val="100000"/>
        <a:buFont typeface="Wingdings 3" pitchFamily="-111" charset="2"/>
        <a:buChar char="p"/>
        <a:defRPr sz="1000">
          <a:solidFill>
            <a:schemeClr val="tx1"/>
          </a:solidFill>
          <a:latin typeface="+mn-lt"/>
          <a:ea typeface="ＭＳ Ｐゴシック" pitchFamily="-11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pPr>
              <a:defRPr/>
            </a:pPr>
            <a:r>
              <a:rPr lang="en-GB" dirty="0" smtClean="0">
                <a:ea typeface="ＭＳ Ｐゴシック" pitchFamily="-65" charset="-128"/>
                <a:cs typeface="ＭＳ Ｐゴシック" pitchFamily="-65" charset="-128"/>
              </a:rPr>
              <a:t>On-site monitoring and common problems found</a:t>
            </a:r>
            <a:endParaRPr lang="en-GB" dirty="0">
              <a:ea typeface="ＭＳ Ｐゴシック" pitchFamily="-65" charset="-128"/>
              <a:cs typeface="ＭＳ Ｐゴシック" pitchFamily="-65" charset="-128"/>
            </a:endParaRPr>
          </a:p>
        </p:txBody>
      </p:sp>
      <p:sp>
        <p:nvSpPr>
          <p:cNvPr id="2" name="Subtitle 4"/>
          <p:cNvSpPr>
            <a:spLocks noGrp="1"/>
          </p:cNvSpPr>
          <p:nvPr>
            <p:ph type="subTitle" idx="1"/>
          </p:nvPr>
        </p:nvSpPr>
        <p:spPr/>
        <p:txBody>
          <a:bodyPr/>
          <a:lstStyle/>
          <a:p>
            <a:pPr eaLnBrk="1" hangingPunct="1"/>
            <a:r>
              <a:rPr lang="en-GB">
                <a:latin typeface="Verdana" charset="0"/>
                <a:ea typeface="MS PGothic" charset="0"/>
              </a:rPr>
              <a:t>Margaret Adrian</a:t>
            </a:r>
          </a:p>
          <a:p>
            <a:pPr eaLnBrk="1" hangingPunct="1"/>
            <a:r>
              <a:rPr lang="en-GB">
                <a:latin typeface="Verdana" charset="0"/>
                <a:ea typeface="MS PGothic" charset="0"/>
              </a:rPr>
              <a:t>Senior UK Trial Co-ordinator</a:t>
            </a:r>
          </a:p>
        </p:txBody>
      </p:sp>
      <p:sp>
        <p:nvSpPr>
          <p:cNvPr id="17411" name="Text Box 8"/>
          <p:cNvSpPr txBox="1">
            <a:spLocks noChangeArrowheads="1"/>
          </p:cNvSpPr>
          <p:nvPr/>
        </p:nvSpPr>
        <p:spPr bwMode="auto">
          <a:xfrm>
            <a:off x="6705600" y="6461125"/>
            <a:ext cx="2438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defTabSz="762000" eaLnBrk="0" hangingPunct="0">
              <a:defRPr sz="2400">
                <a:solidFill>
                  <a:schemeClr val="tx1"/>
                </a:solidFill>
                <a:latin typeface="Times" charset="0"/>
                <a:ea typeface="MS PGothic" charset="0"/>
                <a:cs typeface="MS PGothic" charset="0"/>
              </a:defRPr>
            </a:lvl1pPr>
            <a:lvl2pPr marL="742950" indent="-285750" defTabSz="762000" eaLnBrk="0" hangingPunct="0">
              <a:defRPr sz="2400">
                <a:solidFill>
                  <a:schemeClr val="tx1"/>
                </a:solidFill>
                <a:latin typeface="Times" charset="0"/>
                <a:ea typeface="MS PGothic" charset="0"/>
                <a:cs typeface="MS PGothic" charset="0"/>
              </a:defRPr>
            </a:lvl2pPr>
            <a:lvl3pPr marL="1143000" indent="-228600" defTabSz="762000" eaLnBrk="0" hangingPunct="0">
              <a:defRPr sz="2400">
                <a:solidFill>
                  <a:schemeClr val="tx1"/>
                </a:solidFill>
                <a:latin typeface="Times" charset="0"/>
                <a:ea typeface="MS PGothic" charset="0"/>
                <a:cs typeface="MS PGothic" charset="0"/>
              </a:defRPr>
            </a:lvl3pPr>
            <a:lvl4pPr marL="1600200" indent="-228600" defTabSz="762000" eaLnBrk="0" hangingPunct="0">
              <a:defRPr sz="2400">
                <a:solidFill>
                  <a:schemeClr val="tx1"/>
                </a:solidFill>
                <a:latin typeface="Times" charset="0"/>
                <a:ea typeface="MS PGothic" charset="0"/>
                <a:cs typeface="MS PGothic" charset="0"/>
              </a:defRPr>
            </a:lvl4pPr>
            <a:lvl5pPr marL="2057400" indent="-228600" defTabSz="762000" eaLnBrk="0" hangingPunct="0">
              <a:defRPr sz="2400">
                <a:solidFill>
                  <a:schemeClr val="tx1"/>
                </a:solidFill>
                <a:latin typeface="Times" charset="0"/>
                <a:ea typeface="MS PGothic" charset="0"/>
                <a:cs typeface="MS PGothic" charset="0"/>
              </a:defRPr>
            </a:lvl5pPr>
            <a:lvl6pPr marL="2514600" indent="-228600" defTabSz="7620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defTabSz="7620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defTabSz="7620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defTabSz="7620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endParaRPr lang="en-US" sz="2000">
              <a:solidFill>
                <a:srgbClr val="E2FA2E"/>
              </a:solidFill>
              <a:latin typeface="Verdana" charset="0"/>
            </a:endParaRPr>
          </a:p>
        </p:txBody>
      </p:sp>
      <p:sp>
        <p:nvSpPr>
          <p:cNvPr id="17412" name="Rectangle 12"/>
          <p:cNvSpPr>
            <a:spLocks noChangeArrowheads="1"/>
          </p:cNvSpPr>
          <p:nvPr/>
        </p:nvSpPr>
        <p:spPr bwMode="auto">
          <a:xfrm>
            <a:off x="4310063" y="876300"/>
            <a:ext cx="1809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nchor="ctr">
            <a:spAutoFit/>
          </a:bodyPr>
          <a:lstStyle/>
          <a:p>
            <a:pPr algn="ctr" fontAlgn="base">
              <a:spcBef>
                <a:spcPct val="0"/>
              </a:spcBef>
              <a:spcAft>
                <a:spcPct val="0"/>
              </a:spcAft>
            </a:pPr>
            <a:endParaRPr lang="en-US" sz="2400">
              <a:solidFill>
                <a:srgbClr val="FFFFFF"/>
              </a:solidFill>
              <a:latin typeface="Times" charset="0"/>
              <a:ea typeface="ＭＳ Ｐゴシック" charset="0"/>
            </a:endParaRPr>
          </a:p>
        </p:txBody>
      </p:sp>
      <p:sp>
        <p:nvSpPr>
          <p:cNvPr id="17413" name="TextBox 8"/>
          <p:cNvSpPr txBox="1">
            <a:spLocks noChangeArrowheads="1"/>
          </p:cNvSpPr>
          <p:nvPr/>
        </p:nvSpPr>
        <p:spPr bwMode="auto">
          <a:xfrm>
            <a:off x="-1287463" y="2117725"/>
            <a:ext cx="1841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endParaRPr lang="en-US">
              <a:solidFill>
                <a:srgbClr val="FFFFFF"/>
              </a:solidFill>
            </a:endParaRPr>
          </a:p>
        </p:txBody>
      </p:sp>
      <p:sp>
        <p:nvSpPr>
          <p:cNvPr id="17414" name="Subtitle 2"/>
          <p:cNvSpPr txBox="1">
            <a:spLocks/>
          </p:cNvSpPr>
          <p:nvPr/>
        </p:nvSpPr>
        <p:spPr bwMode="auto">
          <a:xfrm>
            <a:off x="1371600" y="43434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algn="ctr" eaLnBrk="1" fontAlgn="base" hangingPunct="1">
              <a:spcBef>
                <a:spcPct val="20000"/>
              </a:spcBef>
              <a:spcAft>
                <a:spcPct val="0"/>
              </a:spcAft>
              <a:buClr>
                <a:srgbClr val="E2FA2E"/>
              </a:buClr>
              <a:buSzPct val="75000"/>
              <a:buFont typeface="Wingdings 3" charset="0"/>
              <a:buNone/>
            </a:pPr>
            <a:endParaRPr lang="en-US" sz="2800">
              <a:solidFill>
                <a:srgbClr val="FFFFFF"/>
              </a:solidFill>
              <a:latin typeface="Verdana" charset="0"/>
            </a:endParaRPr>
          </a:p>
        </p:txBody>
      </p:sp>
    </p:spTree>
    <p:extLst>
      <p:ext uri="{BB962C8B-B14F-4D97-AF65-F5344CB8AC3E}">
        <p14:creationId xmlns:p14="http://schemas.microsoft.com/office/powerpoint/2010/main" val="222517728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Content Placeholder 8"/>
          <p:cNvSpPr txBox="1">
            <a:spLocks/>
          </p:cNvSpPr>
          <p:nvPr/>
        </p:nvSpPr>
        <p:spPr bwMode="auto">
          <a:xfrm>
            <a:off x="179388" y="981075"/>
            <a:ext cx="45720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marL="342900" indent="-342900"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20000"/>
              </a:spcBef>
              <a:spcAft>
                <a:spcPct val="0"/>
              </a:spcAft>
              <a:buClr>
                <a:srgbClr val="E2FA2E"/>
              </a:buClr>
              <a:buSzPct val="75000"/>
              <a:buFont typeface="Wingdings 3" charset="0"/>
              <a:buChar char="p"/>
            </a:pPr>
            <a:r>
              <a:rPr lang="en-US" sz="3000">
                <a:solidFill>
                  <a:srgbClr val="FFFFFF"/>
                </a:solidFill>
                <a:latin typeface="Verdana" charset="0"/>
              </a:rPr>
              <a:t>Missing: </a:t>
            </a:r>
          </a:p>
          <a:p>
            <a:pPr lvl="1" eaLnBrk="1" fontAlgn="base" hangingPunct="1">
              <a:spcBef>
                <a:spcPct val="20000"/>
              </a:spcBef>
              <a:spcAft>
                <a:spcPct val="0"/>
              </a:spcAft>
              <a:buClr>
                <a:srgbClr val="E2FA2E"/>
              </a:buClr>
              <a:buSzPct val="75000"/>
              <a:buFont typeface="Wingdings 3" charset="0"/>
              <a:buChar char="p"/>
            </a:pPr>
            <a:r>
              <a:rPr lang="en-US" sz="3000">
                <a:solidFill>
                  <a:srgbClr val="FFFFFF"/>
                </a:solidFill>
                <a:latin typeface="Verdana" charset="0"/>
              </a:rPr>
              <a:t> GP letters,</a:t>
            </a:r>
            <a:r>
              <a:rPr lang="en-US" sz="1500">
                <a:solidFill>
                  <a:srgbClr val="FFFFFF"/>
                </a:solidFill>
                <a:latin typeface="Verdana" charset="0"/>
              </a:rPr>
              <a:t> (or undated)</a:t>
            </a:r>
          </a:p>
          <a:p>
            <a:pPr lvl="1" eaLnBrk="1" fontAlgn="base" hangingPunct="1">
              <a:spcBef>
                <a:spcPct val="20000"/>
              </a:spcBef>
              <a:spcAft>
                <a:spcPct val="0"/>
              </a:spcAft>
              <a:buClr>
                <a:srgbClr val="E2FA2E"/>
              </a:buClr>
              <a:buSzPct val="75000"/>
              <a:buFont typeface="Wingdings 3" charset="0"/>
              <a:buChar char="p"/>
            </a:pPr>
            <a:r>
              <a:rPr lang="en-US" sz="3000">
                <a:solidFill>
                  <a:srgbClr val="FFFFFF"/>
                </a:solidFill>
                <a:latin typeface="Verdana" charset="0"/>
              </a:rPr>
              <a:t>Information sheets</a:t>
            </a:r>
            <a:endParaRPr lang="en-US" sz="2800">
              <a:solidFill>
                <a:srgbClr val="FFFFFF"/>
              </a:solidFill>
              <a:latin typeface="Verdana" charset="0"/>
            </a:endParaRPr>
          </a:p>
        </p:txBody>
      </p:sp>
      <p:sp>
        <p:nvSpPr>
          <p:cNvPr id="27652" name="Content Placeholder 8"/>
          <p:cNvSpPr txBox="1">
            <a:spLocks/>
          </p:cNvSpPr>
          <p:nvPr/>
        </p:nvSpPr>
        <p:spPr bwMode="auto">
          <a:xfrm>
            <a:off x="381000" y="2781300"/>
            <a:ext cx="45720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marL="342900" indent="-342900" eaLnBrk="0" hangingPunct="0">
              <a:defRPr sz="2400">
                <a:solidFill>
                  <a:schemeClr val="tx1"/>
                </a:solidFill>
                <a:latin typeface="Times" charset="0"/>
                <a:ea typeface="MS PGothic" charset="0"/>
                <a:cs typeface="MS PGothic" charset="0"/>
              </a:defRPr>
            </a:lvl1pPr>
            <a:lvl2pPr marL="800100" indent="-34290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20000"/>
              </a:spcBef>
              <a:spcAft>
                <a:spcPct val="0"/>
              </a:spcAft>
              <a:buClr>
                <a:srgbClr val="E2FA2E"/>
              </a:buClr>
              <a:buSzPct val="75000"/>
              <a:defRPr/>
            </a:pPr>
            <a:endParaRPr lang="en-US" sz="2800" dirty="0" smtClean="0">
              <a:solidFill>
                <a:srgbClr val="FFFFFF"/>
              </a:solidFill>
              <a:latin typeface="Verdana" charset="0"/>
            </a:endParaRPr>
          </a:p>
          <a:p>
            <a:pPr marL="457200" lvl="1" indent="0" eaLnBrk="1" fontAlgn="base" hangingPunct="1">
              <a:spcBef>
                <a:spcPct val="20000"/>
              </a:spcBef>
              <a:spcAft>
                <a:spcPct val="0"/>
              </a:spcAft>
              <a:buClr>
                <a:srgbClr val="E2FA2E"/>
              </a:buClr>
              <a:buSzPct val="75000"/>
              <a:defRPr/>
            </a:pPr>
            <a:r>
              <a:rPr lang="en-US" sz="2800" dirty="0" smtClean="0">
                <a:solidFill>
                  <a:srgbClr val="FFFFFF"/>
                </a:solidFill>
                <a:latin typeface="Verdana" charset="0"/>
              </a:rPr>
              <a:t>Copies of both to be filed in medical notes and ISF</a:t>
            </a:r>
          </a:p>
          <a:p>
            <a:pPr marL="457200" lvl="1" indent="0" eaLnBrk="1" fontAlgn="base" hangingPunct="1">
              <a:spcBef>
                <a:spcPct val="20000"/>
              </a:spcBef>
              <a:spcAft>
                <a:spcPct val="0"/>
              </a:spcAft>
              <a:buClr>
                <a:srgbClr val="E2FA2E"/>
              </a:buClr>
              <a:buSzPct val="75000"/>
              <a:defRPr/>
            </a:pPr>
            <a:endParaRPr lang="en-US" sz="2800" dirty="0" smtClean="0">
              <a:solidFill>
                <a:srgbClr val="FFFFFF"/>
              </a:solidFill>
              <a:latin typeface="Verdana" charset="0"/>
            </a:endParaRPr>
          </a:p>
          <a:p>
            <a:pPr lvl="1" eaLnBrk="1" fontAlgn="base" hangingPunct="1">
              <a:spcBef>
                <a:spcPct val="20000"/>
              </a:spcBef>
              <a:spcAft>
                <a:spcPct val="0"/>
              </a:spcAft>
              <a:buClr>
                <a:srgbClr val="E2FA2E"/>
              </a:buClr>
              <a:buSzPct val="75000"/>
              <a:buFont typeface="Wingdings 3" charset="0"/>
              <a:buChar char="p"/>
              <a:defRPr/>
            </a:pPr>
            <a:r>
              <a:rPr lang="en-US" dirty="0" smtClean="0">
                <a:solidFill>
                  <a:srgbClr val="FFFFFF"/>
                </a:solidFill>
                <a:latin typeface="Verdana" charset="0"/>
              </a:rPr>
              <a:t>Info sheets can go in participant trial file instead of ISF.</a:t>
            </a:r>
          </a:p>
          <a:p>
            <a:pPr eaLnBrk="1" fontAlgn="base" hangingPunct="1">
              <a:spcBef>
                <a:spcPct val="20000"/>
              </a:spcBef>
              <a:spcAft>
                <a:spcPct val="0"/>
              </a:spcAft>
              <a:buClr>
                <a:srgbClr val="E2FA2E"/>
              </a:buClr>
              <a:buSzPct val="75000"/>
              <a:buFont typeface="Wingdings 3" charset="0"/>
              <a:buNone/>
              <a:defRPr/>
            </a:pPr>
            <a:endParaRPr lang="en-US" sz="2800" dirty="0" smtClean="0">
              <a:solidFill>
                <a:srgbClr val="FFFFFF"/>
              </a:solidFill>
              <a:latin typeface="Verdana" charset="0"/>
            </a:endParaRPr>
          </a:p>
        </p:txBody>
      </p:sp>
      <p:pic>
        <p:nvPicPr>
          <p:cNvPr id="28675" name="Picture 5" descr="Screen Shot 2015-09-11 at 11.12.50.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92725" y="1341438"/>
            <a:ext cx="3543300" cy="521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052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8"/>
          <p:cNvSpPr>
            <a:spLocks noGrp="1"/>
          </p:cNvSpPr>
          <p:nvPr>
            <p:ph idx="1"/>
          </p:nvPr>
        </p:nvSpPr>
        <p:spPr/>
        <p:txBody>
          <a:bodyPr/>
          <a:lstStyle/>
          <a:p>
            <a:r>
              <a:rPr lang="en-US" sz="2400">
                <a:latin typeface="Verdana" charset="0"/>
                <a:ea typeface="MS PGothic" charset="0"/>
              </a:rPr>
              <a:t>Eligibility of patient for the particular trial not always clear from the medical notes. Contradicting information found.</a:t>
            </a:r>
            <a:endParaRPr lang="en-US" sz="2000">
              <a:latin typeface="Verdana" charset="0"/>
              <a:ea typeface="MS PGothic" charset="0"/>
            </a:endParaRPr>
          </a:p>
          <a:p>
            <a:endParaRPr lang="en-US" sz="2000">
              <a:latin typeface="Verdana" charset="0"/>
              <a:ea typeface="MS PGothic" charset="0"/>
            </a:endParaRPr>
          </a:p>
          <a:p>
            <a:pPr marL="342900" lvl="1" indent="-342900"/>
            <a:r>
              <a:rPr lang="en-GB">
                <a:latin typeface="Verdana" charset="0"/>
                <a:ea typeface="MS PGothic" charset="0"/>
              </a:rPr>
              <a:t>(TARDIS) When entering in medical notes regarding randomisation of patient, information on eligibility is helpful - s</a:t>
            </a:r>
            <a:r>
              <a:rPr lang="en-US">
                <a:latin typeface="Verdana" charset="0"/>
                <a:ea typeface="MS PGothic" charset="0"/>
              </a:rPr>
              <a:t>pecific symptoms for the randomising event and whether they have resolved or still ongoing at time of randomisation. (duration of dysphasia/weakness particularly important)</a:t>
            </a:r>
            <a:endParaRPr lang="en-US" sz="2000">
              <a:latin typeface="Verdana" charset="0"/>
              <a:ea typeface="MS PGothic" charset="0"/>
            </a:endParaRPr>
          </a:p>
          <a:p>
            <a:pPr marL="342900" lvl="1" indent="-342900"/>
            <a:endParaRPr lang="en-GB" sz="2000">
              <a:latin typeface="Verdana" charset="0"/>
              <a:ea typeface="MS PGothic" charset="0"/>
            </a:endParaRPr>
          </a:p>
          <a:p>
            <a:pPr marL="342900" lvl="1" indent="-342900"/>
            <a:r>
              <a:rPr lang="en-GB">
                <a:latin typeface="Verdana" charset="0"/>
                <a:ea typeface="MS PGothic" charset="0"/>
              </a:rPr>
              <a:t>Record in medical notes any new information obtained directly from patient/relatives, if the only place it is recorded is on the CRF  </a:t>
            </a:r>
          </a:p>
          <a:p>
            <a:endParaRPr lang="en-US">
              <a:latin typeface="Verdana" charset="0"/>
              <a:ea typeface="MS PGothic" charset="0"/>
            </a:endParaRPr>
          </a:p>
          <a:p>
            <a:endParaRPr lang="en-US">
              <a:latin typeface="Verdana" charset="0"/>
              <a:ea typeface="MS PGothic" charset="0"/>
            </a:endParaRPr>
          </a:p>
        </p:txBody>
      </p:sp>
    </p:spTree>
    <p:extLst>
      <p:ext uri="{BB962C8B-B14F-4D97-AF65-F5344CB8AC3E}">
        <p14:creationId xmlns:p14="http://schemas.microsoft.com/office/powerpoint/2010/main" val="36325747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8"/>
          <p:cNvSpPr>
            <a:spLocks noGrp="1"/>
          </p:cNvSpPr>
          <p:nvPr>
            <p:ph idx="1"/>
          </p:nvPr>
        </p:nvSpPr>
        <p:spPr/>
        <p:txBody>
          <a:bodyPr/>
          <a:lstStyle/>
          <a:p>
            <a:pPr marL="0" indent="0">
              <a:buFont typeface="Wingdings 3" charset="0"/>
              <a:buNone/>
            </a:pPr>
            <a:r>
              <a:rPr lang="en-US">
                <a:latin typeface="Verdana" charset="0"/>
                <a:ea typeface="MS PGothic" charset="0"/>
              </a:rPr>
              <a:t>Limited or no written entries in medical records for trial follow-up appointments:</a:t>
            </a:r>
          </a:p>
          <a:p>
            <a:pPr marL="0" indent="0">
              <a:buFont typeface="Wingdings 3" charset="0"/>
              <a:buNone/>
            </a:pPr>
            <a:endParaRPr lang="en-US">
              <a:latin typeface="Verdana" charset="0"/>
              <a:ea typeface="MS PGothic" charset="0"/>
            </a:endParaRPr>
          </a:p>
          <a:p>
            <a:pPr marL="0" indent="0"/>
            <a:r>
              <a:rPr lang="en-GB">
                <a:latin typeface="Verdana" charset="0"/>
                <a:ea typeface="MS PGothic" charset="0"/>
              </a:rPr>
              <a:t>TARDIS – Days 7 and 35 </a:t>
            </a:r>
          </a:p>
          <a:p>
            <a:pPr marL="400050" lvl="2" indent="0"/>
            <a:r>
              <a:rPr lang="en-GB">
                <a:latin typeface="Verdana" charset="0"/>
                <a:ea typeface="MS PGothic" charset="0"/>
              </a:rPr>
              <a:t>NIHSS -  2 x BP and pulse readings which must be done at the time of the visit.  Also any other changes to relevant medications, patient health status, new events, side effects, whether trial medications being taken etc.</a:t>
            </a:r>
          </a:p>
          <a:p>
            <a:pPr marL="0" indent="0"/>
            <a:endParaRPr lang="en-GB">
              <a:latin typeface="Verdana" charset="0"/>
              <a:ea typeface="MS PGothic" charset="0"/>
            </a:endParaRPr>
          </a:p>
          <a:p>
            <a:pPr marL="0" indent="0"/>
            <a:r>
              <a:rPr lang="en-GB">
                <a:latin typeface="Verdana" charset="0"/>
                <a:ea typeface="MS PGothic" charset="0"/>
              </a:rPr>
              <a:t>TICH-2 – Days 2 and 7 </a:t>
            </a:r>
          </a:p>
          <a:p>
            <a:pPr lvl="1"/>
            <a:r>
              <a:rPr lang="en-GB">
                <a:latin typeface="Verdana" charset="0"/>
                <a:ea typeface="MS PGothic" charset="0"/>
              </a:rPr>
              <a:t>NIHSS &amp; GCS</a:t>
            </a:r>
          </a:p>
          <a:p>
            <a:pPr lvl="1"/>
            <a:endParaRPr lang="en-GB">
              <a:latin typeface="Verdana" charset="0"/>
              <a:ea typeface="MS PGothic" charset="0"/>
            </a:endParaRPr>
          </a:p>
          <a:p>
            <a:pPr lvl="1"/>
            <a:endParaRPr lang="en-GB">
              <a:latin typeface="Verdana" charset="0"/>
              <a:ea typeface="MS PGothic" charset="0"/>
            </a:endParaRPr>
          </a:p>
        </p:txBody>
      </p:sp>
    </p:spTree>
    <p:extLst>
      <p:ext uri="{BB962C8B-B14F-4D97-AF65-F5344CB8AC3E}">
        <p14:creationId xmlns:p14="http://schemas.microsoft.com/office/powerpoint/2010/main" val="3229033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8"/>
          <p:cNvSpPr>
            <a:spLocks noGrp="1"/>
          </p:cNvSpPr>
          <p:nvPr>
            <p:ph sz="half" idx="1"/>
          </p:nvPr>
        </p:nvSpPr>
        <p:spPr/>
        <p:txBody>
          <a:bodyPr/>
          <a:lstStyle/>
          <a:p>
            <a:pPr>
              <a:defRPr/>
            </a:pPr>
            <a:endParaRPr lang="en-US" dirty="0">
              <a:latin typeface="Verdana" charset="0"/>
              <a:ea typeface="MS PGothic" charset="0"/>
            </a:endParaRPr>
          </a:p>
          <a:p>
            <a:pPr>
              <a:defRPr/>
            </a:pPr>
            <a:r>
              <a:rPr lang="en-US" dirty="0">
                <a:latin typeface="Verdana" charset="0"/>
                <a:ea typeface="MS PGothic" charset="0"/>
              </a:rPr>
              <a:t>Missing documents from </a:t>
            </a:r>
            <a:r>
              <a:rPr lang="en-US" dirty="0" smtClean="0">
                <a:latin typeface="Verdana" charset="0"/>
                <a:ea typeface="MS PGothic" charset="0"/>
              </a:rPr>
              <a:t>ISF if filed elsewhere</a:t>
            </a:r>
          </a:p>
          <a:p>
            <a:pPr>
              <a:defRPr/>
            </a:pPr>
            <a:endParaRPr lang="en-US" dirty="0" smtClean="0">
              <a:latin typeface="Verdana" charset="0"/>
              <a:ea typeface="MS PGothic" charset="0"/>
            </a:endParaRPr>
          </a:p>
          <a:p>
            <a:pPr>
              <a:defRPr/>
            </a:pPr>
            <a:endParaRPr lang="en-US" dirty="0">
              <a:latin typeface="Verdana" charset="0"/>
              <a:ea typeface="MS PGothic" charset="0"/>
            </a:endParaRPr>
          </a:p>
          <a:p>
            <a:pPr marL="0" indent="0">
              <a:buFont typeface="Wingdings 3" charset="0"/>
              <a:buNone/>
              <a:defRPr/>
            </a:pPr>
            <a:endParaRPr lang="en-US" dirty="0" smtClean="0">
              <a:latin typeface="Verdana" charset="0"/>
              <a:ea typeface="MS PGothic" charset="0"/>
            </a:endParaRPr>
          </a:p>
          <a:p>
            <a:pPr>
              <a:defRPr/>
            </a:pPr>
            <a:r>
              <a:rPr lang="en-US" dirty="0" smtClean="0">
                <a:latin typeface="Verdana" charset="0"/>
                <a:ea typeface="MS PGothic" charset="0"/>
              </a:rPr>
              <a:t>or documents </a:t>
            </a:r>
            <a:r>
              <a:rPr lang="en-US" dirty="0">
                <a:latin typeface="Verdana" charset="0"/>
                <a:ea typeface="MS PGothic" charset="0"/>
              </a:rPr>
              <a:t>not kept up-to-</a:t>
            </a:r>
            <a:r>
              <a:rPr lang="en-US" dirty="0" smtClean="0">
                <a:latin typeface="Verdana" charset="0"/>
                <a:ea typeface="MS PGothic" charset="0"/>
              </a:rPr>
              <a:t>date from website</a:t>
            </a:r>
            <a:endParaRPr lang="en-US" dirty="0">
              <a:latin typeface="Verdana" charset="0"/>
              <a:ea typeface="MS PGothic" charset="0"/>
            </a:endParaRPr>
          </a:p>
          <a:p>
            <a:pPr>
              <a:defRPr/>
            </a:pPr>
            <a:endParaRPr lang="en-US" dirty="0" smtClean="0">
              <a:latin typeface="Verdana" charset="0"/>
              <a:ea typeface="MS PGothic" charset="0"/>
            </a:endParaRPr>
          </a:p>
          <a:p>
            <a:pPr>
              <a:defRPr/>
            </a:pPr>
            <a:endParaRPr lang="en-US" dirty="0">
              <a:latin typeface="Verdana" charset="0"/>
              <a:ea typeface="MS PGothic" charset="0"/>
            </a:endParaRPr>
          </a:p>
        </p:txBody>
      </p:sp>
      <p:pic>
        <p:nvPicPr>
          <p:cNvPr id="4" name="Picture 3" descr="Screen Shot 2013-04-16 at 14.03.34.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154113"/>
            <a:ext cx="3803650" cy="524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p:cNvSpPr txBox="1">
            <a:spLocks/>
          </p:cNvSpPr>
          <p:nvPr/>
        </p:nvSpPr>
        <p:spPr bwMode="auto">
          <a:xfrm>
            <a:off x="250825" y="3375025"/>
            <a:ext cx="4419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marL="342900" indent="-342900"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lvl="2" eaLnBrk="1" fontAlgn="base" hangingPunct="1">
              <a:spcBef>
                <a:spcPct val="20000"/>
              </a:spcBef>
              <a:spcAft>
                <a:spcPct val="0"/>
              </a:spcAft>
              <a:buClr>
                <a:srgbClr val="E2FA2E"/>
              </a:buClr>
              <a:buSzPct val="65000"/>
            </a:pPr>
            <a:r>
              <a:rPr lang="en-US" sz="2600">
                <a:solidFill>
                  <a:srgbClr val="FFFFFF"/>
                </a:solidFill>
                <a:latin typeface="Verdana" charset="0"/>
              </a:rPr>
              <a:t>Use filenotes</a:t>
            </a:r>
          </a:p>
          <a:p>
            <a:pPr eaLnBrk="1" fontAlgn="base" hangingPunct="1">
              <a:spcBef>
                <a:spcPct val="20000"/>
              </a:spcBef>
              <a:spcAft>
                <a:spcPct val="0"/>
              </a:spcAft>
              <a:buClr>
                <a:srgbClr val="E2FA2E"/>
              </a:buClr>
              <a:buSzPct val="75000"/>
              <a:buFont typeface="Wingdings 3" charset="0"/>
              <a:buNone/>
            </a:pPr>
            <a:endParaRPr lang="en-US" sz="2800">
              <a:solidFill>
                <a:srgbClr val="FFFFFF"/>
              </a:solidFill>
              <a:latin typeface="Verdana" charset="0"/>
            </a:endParaRPr>
          </a:p>
        </p:txBody>
      </p:sp>
      <p:sp>
        <p:nvSpPr>
          <p:cNvPr id="33796" name="TextBox 7"/>
          <p:cNvSpPr txBox="1">
            <a:spLocks noChangeArrowheads="1"/>
          </p:cNvSpPr>
          <p:nvPr/>
        </p:nvSpPr>
        <p:spPr bwMode="auto">
          <a:xfrm>
            <a:off x="5715000" y="2876550"/>
            <a:ext cx="1798638"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500">
                <a:solidFill>
                  <a:srgbClr val="FF0000"/>
                </a:solidFill>
              </a:rPr>
              <a:t>Investigator Site File</a:t>
            </a:r>
          </a:p>
        </p:txBody>
      </p:sp>
      <p:sp>
        <p:nvSpPr>
          <p:cNvPr id="33797" name="TextBox 8"/>
          <p:cNvSpPr txBox="1">
            <a:spLocks noChangeArrowheads="1"/>
          </p:cNvSpPr>
          <p:nvPr/>
        </p:nvSpPr>
        <p:spPr bwMode="auto">
          <a:xfrm>
            <a:off x="5334000" y="3173413"/>
            <a:ext cx="2819400" cy="124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500">
                <a:solidFill>
                  <a:srgbClr val="FF0000"/>
                </a:solidFill>
              </a:rPr>
              <a:t>Section 8 – CVs and GCP certificates for all investigators are filed in the red file marked ‘CV/GCPs’ kept in the Research Room, Floor A – filing cabinet X </a:t>
            </a:r>
          </a:p>
        </p:txBody>
      </p:sp>
      <p:sp>
        <p:nvSpPr>
          <p:cNvPr id="33798" name="TextBox 9"/>
          <p:cNvSpPr txBox="1">
            <a:spLocks noChangeArrowheads="1"/>
          </p:cNvSpPr>
          <p:nvPr/>
        </p:nvSpPr>
        <p:spPr bwMode="auto">
          <a:xfrm>
            <a:off x="6324600" y="2114550"/>
            <a:ext cx="165258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000">
                <a:solidFill>
                  <a:srgbClr val="FF0000"/>
                </a:solidFill>
              </a:rPr>
              <a:t>Centre C099-Hospital Name</a:t>
            </a:r>
          </a:p>
        </p:txBody>
      </p:sp>
    </p:spTree>
    <p:extLst>
      <p:ext uri="{BB962C8B-B14F-4D97-AF65-F5344CB8AC3E}">
        <p14:creationId xmlns:p14="http://schemas.microsoft.com/office/powerpoint/2010/main" val="1720775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3" descr="Screen Shot 2013-04-16 at 15.19.29.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75513" y="765175"/>
            <a:ext cx="1614487" cy="230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1" name="Rectangle 4"/>
          <p:cNvSpPr>
            <a:spLocks noChangeArrowheads="1"/>
          </p:cNvSpPr>
          <p:nvPr/>
        </p:nvSpPr>
        <p:spPr bwMode="auto">
          <a:xfrm>
            <a:off x="228600" y="1557338"/>
            <a:ext cx="89154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fontAlgn="base">
              <a:spcBef>
                <a:spcPct val="20000"/>
              </a:spcBef>
              <a:spcAft>
                <a:spcPct val="0"/>
              </a:spcAft>
              <a:buClr>
                <a:srgbClr val="E2FA2E"/>
              </a:buClr>
              <a:buSzPct val="75000"/>
              <a:buFont typeface="Wingdings 3" charset="0"/>
              <a:buChar char="p"/>
              <a:defRPr/>
            </a:pPr>
            <a:r>
              <a:rPr lang="en-US" sz="3600" dirty="0">
                <a:solidFill>
                  <a:srgbClr val="FFFFFF"/>
                </a:solidFill>
                <a:ea typeface="ＭＳ Ｐゴシック" charset="0"/>
              </a:rPr>
              <a:t>Failure to report SAEs</a:t>
            </a:r>
            <a:endParaRPr lang="en-US" sz="2000" dirty="0">
              <a:solidFill>
                <a:srgbClr val="FFFFFF"/>
              </a:solidFill>
              <a:ea typeface="ＭＳ Ｐゴシック" charset="0"/>
            </a:endParaRPr>
          </a:p>
          <a:p>
            <a:pPr fontAlgn="base">
              <a:spcBef>
                <a:spcPct val="20000"/>
              </a:spcBef>
              <a:spcAft>
                <a:spcPct val="0"/>
              </a:spcAft>
              <a:buClr>
                <a:srgbClr val="E2FA2E"/>
              </a:buClr>
              <a:buSzPct val="75000"/>
              <a:defRPr/>
            </a:pPr>
            <a:endParaRPr lang="en-US" sz="2000" dirty="0">
              <a:solidFill>
                <a:srgbClr val="FFFFFF"/>
              </a:solidFill>
              <a:ea typeface="ＭＳ Ｐゴシック" charset="0"/>
            </a:endParaRPr>
          </a:p>
          <a:p>
            <a:pPr marL="342900" indent="-342900" fontAlgn="base">
              <a:spcBef>
                <a:spcPct val="20000"/>
              </a:spcBef>
              <a:spcAft>
                <a:spcPct val="0"/>
              </a:spcAft>
              <a:buClr>
                <a:srgbClr val="E2FA2E"/>
              </a:buClr>
              <a:buSzPct val="75000"/>
              <a:buFont typeface="Wingdings 3" charset="0"/>
              <a:buChar char="p"/>
              <a:defRPr/>
            </a:pPr>
            <a:r>
              <a:rPr lang="en-US" sz="2500" dirty="0">
                <a:solidFill>
                  <a:srgbClr val="FFFFFF"/>
                </a:solidFill>
                <a:ea typeface="ＭＳ Ｐゴシック" charset="0"/>
              </a:rPr>
              <a:t>TICH-2</a:t>
            </a:r>
          </a:p>
          <a:p>
            <a:pPr marL="800100" lvl="1" indent="-342900" fontAlgn="base">
              <a:spcBef>
                <a:spcPct val="20000"/>
              </a:spcBef>
              <a:spcAft>
                <a:spcPct val="0"/>
              </a:spcAft>
              <a:buClr>
                <a:srgbClr val="E2FA2E"/>
              </a:buClr>
              <a:buSzPct val="75000"/>
              <a:buFont typeface="Wingdings 3" charset="0"/>
              <a:buChar char="p"/>
              <a:defRPr/>
            </a:pPr>
            <a:r>
              <a:rPr lang="en-US" sz="2500" dirty="0">
                <a:solidFill>
                  <a:srgbClr val="FFFFFF"/>
                </a:solidFill>
                <a:ea typeface="ＭＳ Ｐゴシック" charset="0"/>
              </a:rPr>
              <a:t>Seizures need reporting, even if they were an existing condition, prior to </a:t>
            </a:r>
            <a:r>
              <a:rPr lang="en-US" sz="2500" dirty="0" err="1">
                <a:solidFill>
                  <a:srgbClr val="FFFFFF"/>
                </a:solidFill>
                <a:ea typeface="ＭＳ Ｐゴシック" charset="0"/>
              </a:rPr>
              <a:t>randomising</a:t>
            </a:r>
            <a:r>
              <a:rPr lang="en-US" sz="2500" dirty="0">
                <a:solidFill>
                  <a:srgbClr val="FFFFFF"/>
                </a:solidFill>
                <a:ea typeface="ＭＳ Ｐゴシック" charset="0"/>
              </a:rPr>
              <a:t> event.</a:t>
            </a:r>
          </a:p>
          <a:p>
            <a:pPr marL="800100" lvl="1" indent="-342900" fontAlgn="base">
              <a:spcBef>
                <a:spcPct val="20000"/>
              </a:spcBef>
              <a:spcAft>
                <a:spcPct val="0"/>
              </a:spcAft>
              <a:buClr>
                <a:srgbClr val="E2FA2E"/>
              </a:buClr>
              <a:buSzPct val="75000"/>
              <a:buFont typeface="Wingdings 3" charset="0"/>
              <a:buChar char="p"/>
              <a:defRPr/>
            </a:pPr>
            <a:r>
              <a:rPr lang="en-US" sz="2500" dirty="0">
                <a:solidFill>
                  <a:srgbClr val="FFFFFF"/>
                </a:solidFill>
                <a:ea typeface="ＭＳ Ｐゴシック" charset="0"/>
              </a:rPr>
              <a:t>Remember all SAEs/SARs/SUSARS up to Day 7, thereafter only SUSARS, fatal SAEs and safety outcomes.</a:t>
            </a:r>
          </a:p>
          <a:p>
            <a:pPr marL="800100" lvl="1" indent="-342900" fontAlgn="base">
              <a:spcBef>
                <a:spcPct val="20000"/>
              </a:spcBef>
              <a:spcAft>
                <a:spcPct val="0"/>
              </a:spcAft>
              <a:buClr>
                <a:srgbClr val="E2FA2E"/>
              </a:buClr>
              <a:buSzPct val="75000"/>
              <a:buFont typeface="Wingdings 3" charset="0"/>
              <a:buChar char="p"/>
              <a:defRPr/>
            </a:pPr>
            <a:endParaRPr lang="en-US" sz="2500" dirty="0">
              <a:solidFill>
                <a:srgbClr val="FFFFFF"/>
              </a:solidFill>
              <a:ea typeface="ＭＳ Ｐゴシック" charset="0"/>
            </a:endParaRPr>
          </a:p>
          <a:p>
            <a:pPr marL="342900" indent="-342900" fontAlgn="base">
              <a:spcBef>
                <a:spcPct val="20000"/>
              </a:spcBef>
              <a:spcAft>
                <a:spcPct val="0"/>
              </a:spcAft>
              <a:buClr>
                <a:srgbClr val="E2FA2E"/>
              </a:buClr>
              <a:buSzPct val="75000"/>
              <a:buFont typeface="Wingdings 3" charset="0"/>
              <a:buChar char="p"/>
              <a:defRPr/>
            </a:pPr>
            <a:r>
              <a:rPr lang="en-US" sz="2500" dirty="0">
                <a:solidFill>
                  <a:srgbClr val="FFFFFF"/>
                </a:solidFill>
                <a:ea typeface="ＭＳ Ｐゴシック" charset="0"/>
              </a:rPr>
              <a:t>TARDIS </a:t>
            </a:r>
          </a:p>
          <a:p>
            <a:pPr marL="800100" lvl="1" indent="-342900" fontAlgn="base">
              <a:spcBef>
                <a:spcPct val="20000"/>
              </a:spcBef>
              <a:spcAft>
                <a:spcPct val="0"/>
              </a:spcAft>
              <a:buClr>
                <a:srgbClr val="E2FA2E"/>
              </a:buClr>
              <a:buSzPct val="75000"/>
              <a:buFont typeface="Wingdings 3" charset="0"/>
              <a:buChar char="p"/>
              <a:defRPr/>
            </a:pPr>
            <a:r>
              <a:rPr lang="en-US" sz="2500" dirty="0">
                <a:solidFill>
                  <a:srgbClr val="FFFFFF"/>
                </a:solidFill>
                <a:ea typeface="ＭＳ Ｐゴシック" charset="0"/>
              </a:rPr>
              <a:t>All up to Day 90 completion (</a:t>
            </a:r>
            <a:r>
              <a:rPr lang="en-US" sz="2500" dirty="0" err="1">
                <a:solidFill>
                  <a:srgbClr val="FFFFFF"/>
                </a:solidFill>
                <a:ea typeface="ＭＳ Ｐゴシック" charset="0"/>
              </a:rPr>
              <a:t>incl</a:t>
            </a:r>
            <a:r>
              <a:rPr lang="en-US" sz="2500" dirty="0">
                <a:solidFill>
                  <a:srgbClr val="FFFFFF"/>
                </a:solidFill>
                <a:ea typeface="ＭＳ Ｐゴシック" charset="0"/>
              </a:rPr>
              <a:t> any bleed).</a:t>
            </a:r>
          </a:p>
          <a:p>
            <a:pPr lvl="1" fontAlgn="base">
              <a:spcBef>
                <a:spcPct val="20000"/>
              </a:spcBef>
              <a:spcAft>
                <a:spcPct val="0"/>
              </a:spcAft>
              <a:buClr>
                <a:srgbClr val="E2FA2E"/>
              </a:buClr>
              <a:buSzPct val="75000"/>
              <a:defRPr/>
            </a:pPr>
            <a:endParaRPr lang="en-US" sz="2500" dirty="0">
              <a:solidFill>
                <a:srgbClr val="FFFFFF"/>
              </a:solidFill>
              <a:ea typeface="ＭＳ Ｐゴシック" charset="0"/>
            </a:endParaRPr>
          </a:p>
        </p:txBody>
      </p:sp>
    </p:spTree>
    <p:extLst>
      <p:ext uri="{BB962C8B-B14F-4D97-AF65-F5344CB8AC3E}">
        <p14:creationId xmlns:p14="http://schemas.microsoft.com/office/powerpoint/2010/main" val="1870329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ChangeArrowheads="1"/>
          </p:cNvSpPr>
          <p:nvPr/>
        </p:nvSpPr>
        <p:spPr bwMode="auto">
          <a:xfrm>
            <a:off x="755650" y="1535113"/>
            <a:ext cx="7561263" cy="347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en-US" sz="2500">
                <a:solidFill>
                  <a:srgbClr val="FFFFFF"/>
                </a:solidFill>
                <a:ea typeface="ＭＳ Ｐゴシック" charset="0"/>
              </a:rPr>
              <a:t>If still using paper CRFs then they need to be fully completed and match the data entered on the website.</a:t>
            </a:r>
          </a:p>
          <a:p>
            <a:pPr fontAlgn="base">
              <a:spcBef>
                <a:spcPct val="0"/>
              </a:spcBef>
              <a:spcAft>
                <a:spcPct val="0"/>
              </a:spcAft>
            </a:pPr>
            <a:endParaRPr lang="en-US" sz="2500">
              <a:solidFill>
                <a:srgbClr val="FFFFFF"/>
              </a:solidFill>
              <a:ea typeface="ＭＳ Ｐゴシック" charset="0"/>
            </a:endParaRPr>
          </a:p>
          <a:p>
            <a:pPr fontAlgn="base">
              <a:spcBef>
                <a:spcPct val="0"/>
              </a:spcBef>
              <a:spcAft>
                <a:spcPct val="0"/>
              </a:spcAft>
            </a:pPr>
            <a:r>
              <a:rPr lang="en-US" sz="2500">
                <a:solidFill>
                  <a:srgbClr val="FFFFFF"/>
                </a:solidFill>
                <a:ea typeface="ＭＳ Ｐゴシック" charset="0"/>
              </a:rPr>
              <a:t>Must be dated and signed by the  investigator who completes the form.</a:t>
            </a:r>
          </a:p>
          <a:p>
            <a:pPr fontAlgn="base">
              <a:spcBef>
                <a:spcPct val="0"/>
              </a:spcBef>
              <a:spcAft>
                <a:spcPct val="0"/>
              </a:spcAft>
            </a:pPr>
            <a:endParaRPr lang="en-US" sz="2500">
              <a:solidFill>
                <a:srgbClr val="FFFFFF"/>
              </a:solidFill>
              <a:ea typeface="ＭＳ Ｐゴシック" charset="0"/>
            </a:endParaRPr>
          </a:p>
          <a:p>
            <a:pPr fontAlgn="base">
              <a:spcBef>
                <a:spcPct val="0"/>
              </a:spcBef>
              <a:spcAft>
                <a:spcPct val="0"/>
              </a:spcAft>
            </a:pPr>
            <a:r>
              <a:rPr lang="en-US" sz="2500">
                <a:solidFill>
                  <a:srgbClr val="FFFFFF"/>
                </a:solidFill>
                <a:ea typeface="ＭＳ Ｐゴシック" charset="0"/>
              </a:rPr>
              <a:t>Headers need to be completed (see below)</a:t>
            </a:r>
          </a:p>
          <a:p>
            <a:pPr fontAlgn="base">
              <a:spcBef>
                <a:spcPct val="0"/>
              </a:spcBef>
              <a:spcAft>
                <a:spcPct val="0"/>
              </a:spcAft>
            </a:pPr>
            <a:endParaRPr lang="en-US" sz="2000">
              <a:solidFill>
                <a:srgbClr val="FFFFFF"/>
              </a:solidFill>
              <a:ea typeface="ＭＳ Ｐゴシック" charset="0"/>
            </a:endParaRPr>
          </a:p>
        </p:txBody>
      </p:sp>
      <p:pic>
        <p:nvPicPr>
          <p:cNvPr id="36866" name="Picture 1" descr="Screen Shot 2015-09-11 at 15.07.1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35575"/>
            <a:ext cx="9144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9655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3" descr="Screen Shot 2013-04-15 at 20.19.18.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00563" y="620713"/>
            <a:ext cx="4354512" cy="615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0" name="Content Placeholder 8"/>
          <p:cNvSpPr>
            <a:spLocks noGrp="1"/>
          </p:cNvSpPr>
          <p:nvPr>
            <p:ph sz="half" idx="1"/>
          </p:nvPr>
        </p:nvSpPr>
        <p:spPr/>
        <p:txBody>
          <a:bodyPr/>
          <a:lstStyle/>
          <a:p>
            <a:r>
              <a:rPr lang="en-US">
                <a:latin typeface="Verdana" charset="0"/>
                <a:ea typeface="MS PGothic" charset="0"/>
              </a:rPr>
              <a:t>Consent forms incorrectly completed </a:t>
            </a:r>
          </a:p>
          <a:p>
            <a:endParaRPr lang="en-US">
              <a:latin typeface="Verdana" charset="0"/>
              <a:ea typeface="MS PGothic" charset="0"/>
            </a:endParaRPr>
          </a:p>
          <a:p>
            <a:pPr lvl="1"/>
            <a:r>
              <a:rPr lang="en-US">
                <a:latin typeface="Verdana" charset="0"/>
                <a:ea typeface="MS PGothic" charset="0"/>
              </a:rPr>
              <a:t>Patient initials in boxes</a:t>
            </a:r>
          </a:p>
          <a:p>
            <a:pPr lvl="1"/>
            <a:endParaRPr lang="en-US">
              <a:latin typeface="Verdana" charset="0"/>
              <a:ea typeface="MS PGothic" charset="0"/>
            </a:endParaRPr>
          </a:p>
          <a:p>
            <a:pPr lvl="1"/>
            <a:r>
              <a:rPr lang="en-US">
                <a:latin typeface="Verdana" charset="0"/>
                <a:ea typeface="MS PGothic" charset="0"/>
              </a:rPr>
              <a:t>Do not use </a:t>
            </a:r>
          </a:p>
          <a:p>
            <a:pPr lvl="1"/>
            <a:endParaRPr lang="en-US">
              <a:latin typeface="Verdana" charset="0"/>
              <a:ea typeface="MS PGothic" charset="0"/>
            </a:endParaRPr>
          </a:p>
          <a:p>
            <a:pPr lvl="1"/>
            <a:r>
              <a:rPr lang="en-US">
                <a:latin typeface="Verdana" charset="0"/>
                <a:ea typeface="MS PGothic" charset="0"/>
              </a:rPr>
              <a:t>Person consenting must be authorised on delegation log</a:t>
            </a:r>
          </a:p>
          <a:p>
            <a:pPr lvl="1"/>
            <a:endParaRPr lang="en-US">
              <a:latin typeface="Verdana" charset="0"/>
              <a:ea typeface="MS PGothic" charset="0"/>
            </a:endParaRPr>
          </a:p>
          <a:p>
            <a:pPr lvl="1"/>
            <a:endParaRPr lang="en-US">
              <a:latin typeface="Verdana" charset="0"/>
              <a:ea typeface="MS PGothic" charset="0"/>
            </a:endParaRPr>
          </a:p>
          <a:p>
            <a:endParaRPr lang="en-US">
              <a:latin typeface="Verdana" charset="0"/>
              <a:ea typeface="MS PGothic" charset="0"/>
            </a:endParaRPr>
          </a:p>
        </p:txBody>
      </p:sp>
      <p:sp>
        <p:nvSpPr>
          <p:cNvPr id="37891" name="TextBox 4"/>
          <p:cNvSpPr txBox="1">
            <a:spLocks noChangeArrowheads="1"/>
          </p:cNvSpPr>
          <p:nvPr/>
        </p:nvSpPr>
        <p:spPr bwMode="auto">
          <a:xfrm>
            <a:off x="5891213" y="6396038"/>
            <a:ext cx="1306512" cy="323850"/>
          </a:xfrm>
          <a:prstGeom prst="rect">
            <a:avLst/>
          </a:prstGeom>
          <a:solidFill>
            <a:schemeClr val="tx1"/>
          </a:solidFill>
          <a:ln w="44450">
            <a:solidFill>
              <a:schemeClr val="tx1"/>
            </a:solidFill>
            <a:miter lim="800000"/>
            <a:headEnd/>
            <a:tailEnd/>
          </a:ln>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500">
                <a:solidFill>
                  <a:srgbClr val="FF0000"/>
                </a:solidFill>
              </a:rPr>
              <a:t>C154/1250/AJ</a:t>
            </a:r>
          </a:p>
        </p:txBody>
      </p:sp>
      <p:sp>
        <p:nvSpPr>
          <p:cNvPr id="37892" name="Rectangle 5"/>
          <p:cNvSpPr>
            <a:spLocks noChangeArrowheads="1"/>
          </p:cNvSpPr>
          <p:nvPr/>
        </p:nvSpPr>
        <p:spPr bwMode="auto">
          <a:xfrm>
            <a:off x="8121650" y="2462213"/>
            <a:ext cx="34131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1100">
                <a:solidFill>
                  <a:srgbClr val="FF0000"/>
                </a:solidFill>
                <a:latin typeface="Times" charset="0"/>
                <a:ea typeface="ＭＳ Ｐゴシック" charset="0"/>
              </a:rPr>
              <a:t>AJ</a:t>
            </a:r>
            <a:endParaRPr lang="en-US" sz="1100">
              <a:solidFill>
                <a:srgbClr val="FFFFFF"/>
              </a:solidFill>
              <a:latin typeface="Times" charset="0"/>
              <a:ea typeface="ＭＳ Ｐゴシック" charset="0"/>
            </a:endParaRPr>
          </a:p>
        </p:txBody>
      </p:sp>
      <p:sp>
        <p:nvSpPr>
          <p:cNvPr id="37893" name="Rectangle 6"/>
          <p:cNvSpPr>
            <a:spLocks noChangeArrowheads="1"/>
          </p:cNvSpPr>
          <p:nvPr/>
        </p:nvSpPr>
        <p:spPr bwMode="auto">
          <a:xfrm>
            <a:off x="8132763" y="3760788"/>
            <a:ext cx="34131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1100">
                <a:solidFill>
                  <a:srgbClr val="FF0000"/>
                </a:solidFill>
                <a:latin typeface="Times" charset="0"/>
                <a:ea typeface="ＭＳ Ｐゴシック" charset="0"/>
              </a:rPr>
              <a:t>AJ</a:t>
            </a:r>
            <a:endParaRPr lang="en-US" sz="1100">
              <a:solidFill>
                <a:srgbClr val="FFFFFF"/>
              </a:solidFill>
              <a:latin typeface="Times" charset="0"/>
              <a:ea typeface="ＭＳ Ｐゴシック" charset="0"/>
            </a:endParaRPr>
          </a:p>
        </p:txBody>
      </p:sp>
      <p:sp>
        <p:nvSpPr>
          <p:cNvPr id="37894" name="Rectangle 7"/>
          <p:cNvSpPr>
            <a:spLocks noChangeArrowheads="1"/>
          </p:cNvSpPr>
          <p:nvPr/>
        </p:nvSpPr>
        <p:spPr bwMode="auto">
          <a:xfrm>
            <a:off x="8128000" y="2944813"/>
            <a:ext cx="3413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1100">
                <a:solidFill>
                  <a:srgbClr val="FF0000"/>
                </a:solidFill>
                <a:latin typeface="Times" charset="0"/>
                <a:ea typeface="ＭＳ Ｐゴシック" charset="0"/>
              </a:rPr>
              <a:t>AJ</a:t>
            </a:r>
            <a:endParaRPr lang="en-US" sz="1100">
              <a:solidFill>
                <a:srgbClr val="FFFFFF"/>
              </a:solidFill>
              <a:latin typeface="Times" charset="0"/>
              <a:ea typeface="ＭＳ Ｐゴシック" charset="0"/>
            </a:endParaRPr>
          </a:p>
        </p:txBody>
      </p:sp>
      <p:sp>
        <p:nvSpPr>
          <p:cNvPr id="37895" name="Rectangle 8"/>
          <p:cNvSpPr>
            <a:spLocks noChangeArrowheads="1"/>
          </p:cNvSpPr>
          <p:nvPr/>
        </p:nvSpPr>
        <p:spPr bwMode="auto">
          <a:xfrm>
            <a:off x="8121650" y="4076700"/>
            <a:ext cx="34131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1100">
                <a:solidFill>
                  <a:srgbClr val="FF0000"/>
                </a:solidFill>
                <a:latin typeface="Times" charset="0"/>
                <a:ea typeface="ＭＳ Ｐゴシック" charset="0"/>
              </a:rPr>
              <a:t>AJ</a:t>
            </a:r>
            <a:endParaRPr lang="en-US" sz="1100">
              <a:solidFill>
                <a:srgbClr val="FFFFFF"/>
              </a:solidFill>
              <a:latin typeface="Times" charset="0"/>
              <a:ea typeface="ＭＳ Ｐゴシック" charset="0"/>
            </a:endParaRPr>
          </a:p>
        </p:txBody>
      </p:sp>
      <p:sp>
        <p:nvSpPr>
          <p:cNvPr id="37896" name="Rectangle 10"/>
          <p:cNvSpPr>
            <a:spLocks noChangeArrowheads="1"/>
          </p:cNvSpPr>
          <p:nvPr/>
        </p:nvSpPr>
        <p:spPr bwMode="auto">
          <a:xfrm>
            <a:off x="8139113" y="4381500"/>
            <a:ext cx="341312"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1100">
                <a:solidFill>
                  <a:srgbClr val="FF0000"/>
                </a:solidFill>
                <a:latin typeface="Times" charset="0"/>
                <a:ea typeface="ＭＳ Ｐゴシック" charset="0"/>
              </a:rPr>
              <a:t>AJ</a:t>
            </a:r>
            <a:endParaRPr lang="en-US" sz="1100">
              <a:solidFill>
                <a:srgbClr val="FFFFFF"/>
              </a:solidFill>
              <a:latin typeface="Times" charset="0"/>
              <a:ea typeface="ＭＳ Ｐゴシック" charset="0"/>
            </a:endParaRPr>
          </a:p>
        </p:txBody>
      </p:sp>
      <p:sp>
        <p:nvSpPr>
          <p:cNvPr id="37897" name="Rectangle 12"/>
          <p:cNvSpPr>
            <a:spLocks noChangeArrowheads="1"/>
          </p:cNvSpPr>
          <p:nvPr/>
        </p:nvSpPr>
        <p:spPr bwMode="auto">
          <a:xfrm>
            <a:off x="8139113" y="4610100"/>
            <a:ext cx="341312"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1100">
                <a:solidFill>
                  <a:srgbClr val="FF0000"/>
                </a:solidFill>
                <a:latin typeface="Times" charset="0"/>
                <a:ea typeface="ＭＳ Ｐゴシック" charset="0"/>
              </a:rPr>
              <a:t>AJ</a:t>
            </a:r>
            <a:endParaRPr lang="en-US" sz="1100">
              <a:solidFill>
                <a:srgbClr val="FFFFFF"/>
              </a:solidFill>
              <a:latin typeface="Times" charset="0"/>
              <a:ea typeface="ＭＳ Ｐゴシック" charset="0"/>
            </a:endParaRPr>
          </a:p>
        </p:txBody>
      </p:sp>
      <p:sp>
        <p:nvSpPr>
          <p:cNvPr id="37898" name="TextBox 14"/>
          <p:cNvSpPr txBox="1">
            <a:spLocks noChangeArrowheads="1"/>
          </p:cNvSpPr>
          <p:nvPr/>
        </p:nvSpPr>
        <p:spPr bwMode="auto">
          <a:xfrm>
            <a:off x="2771775" y="4318000"/>
            <a:ext cx="381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3000" b="1">
                <a:solidFill>
                  <a:srgbClr val="FF0000"/>
                </a:solidFill>
                <a:latin typeface="Zapf Dingbats" charset="0"/>
              </a:rPr>
              <a:t>✔</a:t>
            </a:r>
            <a:endParaRPr lang="en-US" sz="3000" b="1">
              <a:solidFill>
                <a:srgbClr val="FFFFFF"/>
              </a:solidFill>
            </a:endParaRPr>
          </a:p>
        </p:txBody>
      </p:sp>
      <p:sp>
        <p:nvSpPr>
          <p:cNvPr id="37899" name="TextBox 16"/>
          <p:cNvSpPr txBox="1">
            <a:spLocks noChangeArrowheads="1"/>
          </p:cNvSpPr>
          <p:nvPr/>
        </p:nvSpPr>
        <p:spPr bwMode="auto">
          <a:xfrm>
            <a:off x="4497388" y="4872038"/>
            <a:ext cx="13176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200">
                <a:solidFill>
                  <a:srgbClr val="FF0000"/>
                </a:solidFill>
                <a:latin typeface="Verdana" charset="0"/>
              </a:rPr>
              <a:t>Andrew James </a:t>
            </a:r>
          </a:p>
        </p:txBody>
      </p:sp>
      <p:sp>
        <p:nvSpPr>
          <p:cNvPr id="37900" name="TextBox 17"/>
          <p:cNvSpPr txBox="1">
            <a:spLocks noChangeArrowheads="1"/>
          </p:cNvSpPr>
          <p:nvPr/>
        </p:nvSpPr>
        <p:spPr bwMode="auto">
          <a:xfrm>
            <a:off x="6248400" y="5357813"/>
            <a:ext cx="608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200">
                <a:solidFill>
                  <a:srgbClr val="FF0000"/>
                </a:solidFill>
                <a:latin typeface="Matura MT Script Capitals" charset="0"/>
              </a:rPr>
              <a:t>26/1/13</a:t>
            </a:r>
          </a:p>
        </p:txBody>
      </p:sp>
      <p:sp>
        <p:nvSpPr>
          <p:cNvPr id="37901" name="TextBox 18"/>
          <p:cNvSpPr txBox="1">
            <a:spLocks noChangeArrowheads="1"/>
          </p:cNvSpPr>
          <p:nvPr/>
        </p:nvSpPr>
        <p:spPr bwMode="auto">
          <a:xfrm>
            <a:off x="7272338" y="5257800"/>
            <a:ext cx="8651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200">
                <a:solidFill>
                  <a:srgbClr val="FF0000"/>
                </a:solidFill>
                <a:latin typeface="Matura MT Script Capitals" charset="0"/>
              </a:rPr>
              <a:t> </a:t>
            </a:r>
            <a:r>
              <a:rPr lang="en-US" sz="1400">
                <a:solidFill>
                  <a:srgbClr val="FF0000"/>
                </a:solidFill>
                <a:latin typeface="Brush Script MT Italic" charset="0"/>
              </a:rPr>
              <a:t>LHavers</a:t>
            </a:r>
          </a:p>
        </p:txBody>
      </p:sp>
      <p:sp>
        <p:nvSpPr>
          <p:cNvPr id="37902" name="TextBox 19"/>
          <p:cNvSpPr txBox="1">
            <a:spLocks noChangeArrowheads="1"/>
          </p:cNvSpPr>
          <p:nvPr/>
        </p:nvSpPr>
        <p:spPr bwMode="auto">
          <a:xfrm>
            <a:off x="7197725" y="4876800"/>
            <a:ext cx="1250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200">
                <a:solidFill>
                  <a:srgbClr val="FF0000"/>
                </a:solidFill>
                <a:latin typeface="Matura MT Script Capitals" charset="0"/>
              </a:rPr>
              <a:t>AJAMES</a:t>
            </a:r>
          </a:p>
        </p:txBody>
      </p:sp>
      <p:sp>
        <p:nvSpPr>
          <p:cNvPr id="37903" name="TextBox 20"/>
          <p:cNvSpPr txBox="1">
            <a:spLocks noChangeArrowheads="1"/>
          </p:cNvSpPr>
          <p:nvPr/>
        </p:nvSpPr>
        <p:spPr bwMode="auto">
          <a:xfrm>
            <a:off x="6173788" y="4829175"/>
            <a:ext cx="6080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200">
                <a:solidFill>
                  <a:srgbClr val="FF0000"/>
                </a:solidFill>
                <a:latin typeface="Matura MT Script Capitals" charset="0"/>
              </a:rPr>
              <a:t>26/1/13</a:t>
            </a:r>
          </a:p>
        </p:txBody>
      </p:sp>
      <p:sp>
        <p:nvSpPr>
          <p:cNvPr id="37904" name="TextBox 21"/>
          <p:cNvSpPr txBox="1">
            <a:spLocks noChangeArrowheads="1"/>
          </p:cNvSpPr>
          <p:nvPr/>
        </p:nvSpPr>
        <p:spPr bwMode="auto">
          <a:xfrm>
            <a:off x="4597400" y="5257800"/>
            <a:ext cx="9556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200">
                <a:solidFill>
                  <a:srgbClr val="FF0000"/>
                </a:solidFill>
                <a:latin typeface="Verdana" charset="0"/>
              </a:rPr>
              <a:t>Dr Havers</a:t>
            </a:r>
          </a:p>
        </p:txBody>
      </p:sp>
      <p:sp>
        <p:nvSpPr>
          <p:cNvPr id="37905" name="Rectangle 23"/>
          <p:cNvSpPr>
            <a:spLocks noChangeArrowheads="1"/>
          </p:cNvSpPr>
          <p:nvPr/>
        </p:nvSpPr>
        <p:spPr bwMode="auto">
          <a:xfrm>
            <a:off x="8110538" y="2100263"/>
            <a:ext cx="34131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1100">
                <a:solidFill>
                  <a:srgbClr val="FF0000"/>
                </a:solidFill>
                <a:latin typeface="Times" charset="0"/>
                <a:ea typeface="ＭＳ Ｐゴシック" charset="0"/>
              </a:rPr>
              <a:t>AJ</a:t>
            </a:r>
            <a:endParaRPr lang="en-US" sz="1100">
              <a:solidFill>
                <a:srgbClr val="FFFFFF"/>
              </a:solidFill>
              <a:latin typeface="Times" charset="0"/>
              <a:ea typeface="ＭＳ Ｐゴシック" charset="0"/>
            </a:endParaRPr>
          </a:p>
        </p:txBody>
      </p:sp>
      <p:sp>
        <p:nvSpPr>
          <p:cNvPr id="37906" name="TextBox 24"/>
          <p:cNvSpPr txBox="1">
            <a:spLocks noChangeArrowheads="1"/>
          </p:cNvSpPr>
          <p:nvPr/>
        </p:nvSpPr>
        <p:spPr bwMode="auto">
          <a:xfrm>
            <a:off x="4749800" y="1676400"/>
            <a:ext cx="14954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charset="0"/>
                <a:cs typeface="MS PGothic" charset="0"/>
              </a:defRPr>
            </a:lvl1pPr>
            <a:lvl2pPr marL="742950" indent="-285750" eaLnBrk="0" hangingPunct="0">
              <a:defRPr sz="2400">
                <a:solidFill>
                  <a:schemeClr val="tx1"/>
                </a:solidFill>
                <a:latin typeface="Times" charset="0"/>
                <a:ea typeface="MS PGothic" charset="0"/>
                <a:cs typeface="MS PGothic" charset="0"/>
              </a:defRPr>
            </a:lvl2pPr>
            <a:lvl3pPr marL="1143000" indent="-228600" eaLnBrk="0" hangingPunct="0">
              <a:defRPr sz="2400">
                <a:solidFill>
                  <a:schemeClr val="tx1"/>
                </a:solidFill>
                <a:latin typeface="Times" charset="0"/>
                <a:ea typeface="MS PGothic" charset="0"/>
                <a:cs typeface="MS PGothic" charset="0"/>
              </a:defRPr>
            </a:lvl3pPr>
            <a:lvl4pPr marL="1600200" indent="-228600" eaLnBrk="0" hangingPunct="0">
              <a:defRPr sz="2400">
                <a:solidFill>
                  <a:schemeClr val="tx1"/>
                </a:solidFill>
                <a:latin typeface="Times" charset="0"/>
                <a:ea typeface="MS PGothic" charset="0"/>
                <a:cs typeface="MS PGothic" charset="0"/>
              </a:defRPr>
            </a:lvl4pPr>
            <a:lvl5pPr marL="2057400" indent="-228600" eaLnBrk="0" hangingPunct="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eaLnBrk="1" fontAlgn="base" hangingPunct="1">
              <a:spcBef>
                <a:spcPct val="0"/>
              </a:spcBef>
              <a:spcAft>
                <a:spcPct val="0"/>
              </a:spcAft>
            </a:pPr>
            <a:r>
              <a:rPr lang="en-US" sz="1200">
                <a:solidFill>
                  <a:srgbClr val="FF0000"/>
                </a:solidFill>
                <a:latin typeface="Verdana" charset="0"/>
              </a:rPr>
              <a:t>Dr V Grainger, PI</a:t>
            </a:r>
          </a:p>
        </p:txBody>
      </p:sp>
    </p:spTree>
    <p:extLst>
      <p:ext uri="{BB962C8B-B14F-4D97-AF65-F5344CB8AC3E}">
        <p14:creationId xmlns:p14="http://schemas.microsoft.com/office/powerpoint/2010/main" val="36733236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388" y="549275"/>
            <a:ext cx="8856662" cy="6370638"/>
          </a:xfrm>
          <a:prstGeom prst="rect">
            <a:avLst/>
          </a:prstGeom>
          <a:noFill/>
        </p:spPr>
        <p:txBody>
          <a:bodyPr>
            <a:spAutoFit/>
          </a:bodyPr>
          <a:lstStyle/>
          <a:p>
            <a:pPr algn="ctr" fontAlgn="base">
              <a:spcBef>
                <a:spcPct val="0"/>
              </a:spcBef>
              <a:spcAft>
                <a:spcPct val="0"/>
              </a:spcAft>
              <a:defRPr/>
            </a:pPr>
            <a:r>
              <a:rPr lang="en-US" sz="2400" b="1" dirty="0">
                <a:solidFill>
                  <a:srgbClr val="FFFFFF"/>
                </a:solidFill>
                <a:latin typeface="Times" charset="0"/>
                <a:ea typeface="ＭＳ Ｐゴシック" charset="0"/>
              </a:rPr>
              <a:t>NEW INVESTIGATORS</a:t>
            </a:r>
            <a:endParaRPr lang="en-US" sz="2400" dirty="0">
              <a:solidFill>
                <a:srgbClr val="FFFFFF"/>
              </a:solidFill>
              <a:latin typeface="Times" charset="0"/>
              <a:ea typeface="ＭＳ Ｐゴシック" charset="0"/>
            </a:endParaRPr>
          </a:p>
          <a:p>
            <a:pPr fontAlgn="base">
              <a:spcBef>
                <a:spcPct val="0"/>
              </a:spcBef>
              <a:spcAft>
                <a:spcPct val="0"/>
              </a:spcAft>
              <a:defRPr/>
            </a:pPr>
            <a:endParaRPr lang="en-US" sz="2400" dirty="0">
              <a:solidFill>
                <a:srgbClr val="FFFFFF"/>
              </a:solidFill>
              <a:latin typeface="Times" charset="0"/>
              <a:ea typeface="ＭＳ Ｐゴシック" charset="0"/>
            </a:endParaRPr>
          </a:p>
          <a:p>
            <a:pPr fontAlgn="base">
              <a:spcBef>
                <a:spcPct val="0"/>
              </a:spcBef>
              <a:spcAft>
                <a:spcPct val="0"/>
              </a:spcAft>
              <a:defRPr/>
            </a:pPr>
            <a:r>
              <a:rPr lang="en-US" sz="2400" dirty="0">
                <a:solidFill>
                  <a:srgbClr val="FFFFFF"/>
                </a:solidFill>
                <a:latin typeface="Times" charset="0"/>
                <a:ea typeface="ＭＳ Ｐゴシック" charset="0"/>
              </a:rPr>
              <a:t>Prior to any new investigators working on the trial we require the following documents:</a:t>
            </a:r>
          </a:p>
          <a:p>
            <a:pPr fontAlgn="base">
              <a:spcBef>
                <a:spcPct val="0"/>
              </a:spcBef>
              <a:spcAft>
                <a:spcPct val="0"/>
              </a:spcAft>
              <a:defRPr/>
            </a:pPr>
            <a:endParaRPr lang="en-US" sz="2400" dirty="0">
              <a:solidFill>
                <a:srgbClr val="FFFFFF"/>
              </a:solidFill>
              <a:latin typeface="Times" charset="0"/>
              <a:ea typeface="ＭＳ Ｐゴシック" charset="0"/>
            </a:endParaRPr>
          </a:p>
          <a:p>
            <a:pPr marL="342900" indent="-342900" fontAlgn="base">
              <a:spcBef>
                <a:spcPct val="0"/>
              </a:spcBef>
              <a:spcAft>
                <a:spcPct val="0"/>
              </a:spcAft>
              <a:buFont typeface="Arial"/>
              <a:buChar char="•"/>
              <a:defRPr/>
            </a:pPr>
            <a:r>
              <a:rPr lang="en-US" sz="2400" b="1" dirty="0">
                <a:solidFill>
                  <a:srgbClr val="FFFFFF"/>
                </a:solidFill>
                <a:latin typeface="Times" charset="0"/>
                <a:ea typeface="ＭＳ Ｐゴシック" charset="0"/>
              </a:rPr>
              <a:t>Delegation log </a:t>
            </a:r>
          </a:p>
          <a:p>
            <a:pPr marL="800100" lvl="1" indent="-342900" fontAlgn="base">
              <a:spcBef>
                <a:spcPct val="0"/>
              </a:spcBef>
              <a:spcAft>
                <a:spcPct val="0"/>
              </a:spcAft>
              <a:buFont typeface="Arial"/>
              <a:buChar char="•"/>
              <a:defRPr/>
            </a:pPr>
            <a:r>
              <a:rPr lang="en-US" sz="2400" dirty="0" err="1">
                <a:solidFill>
                  <a:srgbClr val="FFFFFF"/>
                </a:solidFill>
                <a:latin typeface="Times" charset="0"/>
                <a:ea typeface="ＭＳ Ｐゴシック" charset="0"/>
              </a:rPr>
              <a:t>authorised</a:t>
            </a:r>
            <a:r>
              <a:rPr lang="en-US" sz="2400" dirty="0">
                <a:solidFill>
                  <a:srgbClr val="FFFFFF"/>
                </a:solidFill>
                <a:latin typeface="Times" charset="0"/>
                <a:ea typeface="ＭＳ Ｐゴシック" charset="0"/>
              </a:rPr>
              <a:t> by PI (showing delegated duties)</a:t>
            </a:r>
          </a:p>
          <a:p>
            <a:pPr marL="342900" indent="-342900" fontAlgn="base">
              <a:spcBef>
                <a:spcPct val="0"/>
              </a:spcBef>
              <a:spcAft>
                <a:spcPct val="0"/>
              </a:spcAft>
              <a:buFont typeface="Arial"/>
              <a:buChar char="•"/>
              <a:defRPr/>
            </a:pPr>
            <a:r>
              <a:rPr lang="en-US" sz="2400" b="1" dirty="0">
                <a:solidFill>
                  <a:srgbClr val="FFFFFF"/>
                </a:solidFill>
                <a:latin typeface="Times" charset="0"/>
                <a:ea typeface="ＭＳ Ｐゴシック" charset="0"/>
              </a:rPr>
              <a:t>Signed/dated CV</a:t>
            </a:r>
          </a:p>
          <a:p>
            <a:pPr marL="800100" lvl="1" indent="-342900" fontAlgn="base">
              <a:spcBef>
                <a:spcPct val="0"/>
              </a:spcBef>
              <a:spcAft>
                <a:spcPct val="0"/>
              </a:spcAft>
              <a:buFont typeface="Arial"/>
              <a:buChar char="•"/>
              <a:defRPr/>
            </a:pPr>
            <a:r>
              <a:rPr lang="en-US" sz="2400" dirty="0">
                <a:solidFill>
                  <a:srgbClr val="FFFFFF"/>
                </a:solidFill>
                <a:latin typeface="Times" charset="0"/>
                <a:ea typeface="ＭＳ Ｐゴシック" charset="0"/>
              </a:rPr>
              <a:t>showing latest GCP training + contact details (preferably use the 1-page SRN layout)</a:t>
            </a:r>
          </a:p>
          <a:p>
            <a:pPr marL="342900" indent="-342900" fontAlgn="base">
              <a:spcBef>
                <a:spcPct val="0"/>
              </a:spcBef>
              <a:spcAft>
                <a:spcPct val="0"/>
              </a:spcAft>
              <a:buFont typeface="Arial"/>
              <a:buChar char="•"/>
              <a:defRPr/>
            </a:pPr>
            <a:r>
              <a:rPr lang="en-US" sz="2400" dirty="0">
                <a:solidFill>
                  <a:srgbClr val="FFFFFF"/>
                </a:solidFill>
                <a:latin typeface="Times" charset="0"/>
                <a:ea typeface="ＭＳ Ｐゴシック" charset="0"/>
              </a:rPr>
              <a:t>Up to date </a:t>
            </a:r>
            <a:r>
              <a:rPr lang="en-US" sz="2400" b="1" dirty="0">
                <a:solidFill>
                  <a:srgbClr val="FFFFFF"/>
                </a:solidFill>
                <a:latin typeface="Times" charset="0"/>
                <a:ea typeface="ＭＳ Ｐゴシック" charset="0"/>
              </a:rPr>
              <a:t>GCP certificate</a:t>
            </a:r>
          </a:p>
          <a:p>
            <a:pPr marL="342900" indent="-342900" fontAlgn="base">
              <a:spcBef>
                <a:spcPct val="0"/>
              </a:spcBef>
              <a:spcAft>
                <a:spcPct val="0"/>
              </a:spcAft>
              <a:buFont typeface="Arial"/>
              <a:buChar char="•"/>
              <a:defRPr/>
            </a:pPr>
            <a:endParaRPr lang="en-US" sz="2400" dirty="0">
              <a:solidFill>
                <a:srgbClr val="FFFFFF"/>
              </a:solidFill>
              <a:latin typeface="Times" charset="0"/>
              <a:ea typeface="ＭＳ Ｐゴシック" charset="0"/>
            </a:endParaRPr>
          </a:p>
          <a:p>
            <a:pPr marL="342900" indent="-342900" fontAlgn="base">
              <a:spcBef>
                <a:spcPct val="0"/>
              </a:spcBef>
              <a:spcAft>
                <a:spcPct val="0"/>
              </a:spcAft>
              <a:buFont typeface="Arial"/>
              <a:buChar char="•"/>
              <a:defRPr/>
            </a:pPr>
            <a:r>
              <a:rPr lang="en-US" sz="2400" b="1" dirty="0">
                <a:solidFill>
                  <a:srgbClr val="FFFFFF"/>
                </a:solidFill>
                <a:latin typeface="Times" charset="0"/>
                <a:ea typeface="ＭＳ Ｐゴシック" charset="0"/>
              </a:rPr>
              <a:t>TARDIS paper training log - </a:t>
            </a:r>
            <a:r>
              <a:rPr lang="en-US" sz="2400" dirty="0">
                <a:solidFill>
                  <a:srgbClr val="FFFFFF"/>
                </a:solidFill>
                <a:latin typeface="Times" charset="0"/>
                <a:ea typeface="ＭＳ Ｐゴシック" charset="0"/>
              </a:rPr>
              <a:t>Once paperwork checked access will be given for TARDIS.</a:t>
            </a:r>
            <a:endParaRPr lang="en-US" sz="2400" b="1" dirty="0">
              <a:solidFill>
                <a:srgbClr val="FFFFFF"/>
              </a:solidFill>
              <a:latin typeface="Times" charset="0"/>
              <a:ea typeface="ＭＳ Ｐゴシック" charset="0"/>
            </a:endParaRPr>
          </a:p>
          <a:p>
            <a:pPr marL="342900" indent="-342900" fontAlgn="base">
              <a:spcBef>
                <a:spcPct val="0"/>
              </a:spcBef>
              <a:spcAft>
                <a:spcPct val="0"/>
              </a:spcAft>
              <a:buFont typeface="Arial"/>
              <a:buChar char="•"/>
              <a:defRPr/>
            </a:pPr>
            <a:r>
              <a:rPr lang="en-US" sz="2400" b="1" dirty="0">
                <a:solidFill>
                  <a:srgbClr val="FFFFFF"/>
                </a:solidFill>
                <a:latin typeface="Times" charset="0"/>
                <a:ea typeface="ＭＳ Ｐゴシック" charset="0"/>
              </a:rPr>
              <a:t>TICH-2 </a:t>
            </a:r>
            <a:r>
              <a:rPr lang="en-US" sz="2400" dirty="0">
                <a:solidFill>
                  <a:srgbClr val="FFFFFF"/>
                </a:solidFill>
                <a:latin typeface="Times" charset="0"/>
                <a:ea typeface="ＭＳ Ｐゴシック" charset="0"/>
              </a:rPr>
              <a:t>investigators are given access to allow online assessment to be completed.</a:t>
            </a:r>
          </a:p>
          <a:p>
            <a:pPr fontAlgn="base">
              <a:spcBef>
                <a:spcPct val="0"/>
              </a:spcBef>
              <a:spcAft>
                <a:spcPct val="0"/>
              </a:spcAft>
              <a:defRPr/>
            </a:pPr>
            <a:endParaRPr lang="en-US" sz="2400" dirty="0">
              <a:solidFill>
                <a:srgbClr val="FFFFFF"/>
              </a:solidFill>
              <a:latin typeface="Times" charset="0"/>
              <a:ea typeface="ＭＳ Ｐゴシック" charset="0"/>
            </a:endParaRPr>
          </a:p>
        </p:txBody>
      </p:sp>
    </p:spTree>
    <p:extLst>
      <p:ext uri="{BB962C8B-B14F-4D97-AF65-F5344CB8AC3E}">
        <p14:creationId xmlns:p14="http://schemas.microsoft.com/office/powerpoint/2010/main" val="40593612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ChangeArrowheads="1"/>
          </p:cNvSpPr>
          <p:nvPr>
            <p:ph type="ctrTitle" idx="4294967295"/>
          </p:nvPr>
        </p:nvSpPr>
        <p:spPr>
          <a:xfrm>
            <a:off x="685800" y="2130425"/>
            <a:ext cx="7772400" cy="1470025"/>
          </a:xfrm>
        </p:spPr>
        <p:txBody>
          <a:bodyPr/>
          <a:lstStyle/>
          <a:p>
            <a:pPr>
              <a:defRPr/>
            </a:pPr>
            <a:r>
              <a:rPr lang="en-US" dirty="0" smtClean="0">
                <a:ea typeface="ＭＳ Ｐゴシック" charset="0"/>
                <a:cs typeface="ＭＳ Ｐゴシック" charset="0"/>
              </a:rPr>
              <a:t>On-site monitoring &amp; common problems found</a:t>
            </a:r>
            <a:endParaRPr lang="en-US" dirty="0">
              <a:ea typeface="ＭＳ Ｐゴシック" charset="0"/>
              <a:cs typeface="ＭＳ Ｐゴシック" charset="0"/>
            </a:endParaRPr>
          </a:p>
        </p:txBody>
      </p:sp>
      <p:sp>
        <p:nvSpPr>
          <p:cNvPr id="38914" name="Subtitle 3"/>
          <p:cNvSpPr>
            <a:spLocks noGrp="1"/>
          </p:cNvSpPr>
          <p:nvPr>
            <p:ph type="subTitle" idx="4294967295"/>
          </p:nvPr>
        </p:nvSpPr>
        <p:spPr>
          <a:xfrm>
            <a:off x="1371600" y="3886200"/>
            <a:ext cx="6400800" cy="1752600"/>
          </a:xfrm>
        </p:spPr>
        <p:txBody>
          <a:bodyPr/>
          <a:lstStyle/>
          <a:p>
            <a:pPr marL="0" indent="0" algn="ctr">
              <a:buFont typeface="Wingdings 3" charset="0"/>
              <a:buNone/>
            </a:pPr>
            <a:r>
              <a:rPr lang="en-US">
                <a:latin typeface="Verdana" charset="0"/>
                <a:ea typeface="MS PGothic" charset="0"/>
              </a:rPr>
              <a:t>Any questions?</a:t>
            </a:r>
          </a:p>
        </p:txBody>
      </p:sp>
    </p:spTree>
    <p:extLst>
      <p:ext uri="{BB962C8B-B14F-4D97-AF65-F5344CB8AC3E}">
        <p14:creationId xmlns:p14="http://schemas.microsoft.com/office/powerpoint/2010/main" val="3251981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Rectangle 2"/>
          <p:cNvSpPr>
            <a:spLocks noGrp="1" noChangeArrowheads="1"/>
          </p:cNvSpPr>
          <p:nvPr>
            <p:ph type="title"/>
          </p:nvPr>
        </p:nvSpPr>
        <p:spPr/>
        <p:txBody>
          <a:bodyPr/>
          <a:lstStyle/>
          <a:p>
            <a:pPr>
              <a:defRPr/>
            </a:pPr>
            <a:r>
              <a:rPr lang="en-US">
                <a:latin typeface="Verdana" charset="0"/>
                <a:ea typeface="MS PGothic" charset="0"/>
              </a:rPr>
              <a:t/>
            </a:r>
            <a:br>
              <a:rPr lang="en-US">
                <a:latin typeface="Verdana" charset="0"/>
                <a:ea typeface="MS PGothic" charset="0"/>
              </a:rPr>
            </a:br>
            <a:r>
              <a:rPr lang="en-US">
                <a:latin typeface="Verdana" charset="0"/>
                <a:ea typeface="MS PGothic" charset="0"/>
              </a:rPr>
              <a:t>Site monitoring</a:t>
            </a:r>
            <a:br>
              <a:rPr lang="en-US">
                <a:latin typeface="Verdana" charset="0"/>
                <a:ea typeface="MS PGothic" charset="0"/>
              </a:rPr>
            </a:br>
            <a:endParaRPr lang="en-US">
              <a:latin typeface="Verdana" charset="0"/>
              <a:ea typeface="MS PGothic" charset="0"/>
            </a:endParaRPr>
          </a:p>
        </p:txBody>
      </p:sp>
      <p:sp>
        <p:nvSpPr>
          <p:cNvPr id="19458" name="Rectangle 3"/>
          <p:cNvSpPr>
            <a:spLocks noGrp="1" noChangeArrowheads="1"/>
          </p:cNvSpPr>
          <p:nvPr>
            <p:ph idx="1"/>
          </p:nvPr>
        </p:nvSpPr>
        <p:spPr/>
        <p:txBody>
          <a:bodyPr/>
          <a:lstStyle/>
          <a:p>
            <a:r>
              <a:rPr lang="en-US">
                <a:latin typeface="Verdana" charset="0"/>
                <a:ea typeface="MS PGothic" charset="0"/>
              </a:rPr>
              <a:t>Coordinating Centre is responsible for monitoring its trials</a:t>
            </a:r>
          </a:p>
          <a:p>
            <a:endParaRPr lang="en-US">
              <a:latin typeface="Verdana" charset="0"/>
              <a:ea typeface="MS PGothic" charset="0"/>
            </a:endParaRPr>
          </a:p>
          <a:p>
            <a:r>
              <a:rPr lang="en-US">
                <a:latin typeface="Verdana" charset="0"/>
                <a:ea typeface="MS PGothic" charset="0"/>
              </a:rPr>
              <a:t>Different types</a:t>
            </a:r>
          </a:p>
          <a:p>
            <a:pPr lvl="1"/>
            <a:r>
              <a:rPr lang="en-US">
                <a:latin typeface="Verdana" charset="0"/>
                <a:ea typeface="MS PGothic" charset="0"/>
              </a:rPr>
              <a:t>initial checks when we receive the documents (consent, patient details, drug chart, radiology reports etc)</a:t>
            </a:r>
          </a:p>
          <a:p>
            <a:pPr lvl="1"/>
            <a:r>
              <a:rPr lang="en-US">
                <a:latin typeface="Verdana" charset="0"/>
                <a:ea typeface="MS PGothic" charset="0"/>
              </a:rPr>
              <a:t>background data checks, validation (range, consistency, no missing data), review of recruitment rates, withdrawals and losses to follow-up</a:t>
            </a:r>
          </a:p>
          <a:p>
            <a:pPr lvl="1"/>
            <a:r>
              <a:rPr lang="en-US" b="1">
                <a:solidFill>
                  <a:srgbClr val="FF0000"/>
                </a:solidFill>
                <a:latin typeface="Verdana" charset="0"/>
                <a:ea typeface="MS PGothic" charset="0"/>
              </a:rPr>
              <a:t>on-site monitoring</a:t>
            </a:r>
          </a:p>
          <a:p>
            <a:pPr lvl="1"/>
            <a:endParaRPr lang="en-US">
              <a:latin typeface="Verdana" charset="0"/>
              <a:ea typeface="MS PGothic" charset="0"/>
            </a:endParaRPr>
          </a:p>
        </p:txBody>
      </p:sp>
    </p:spTree>
    <p:extLst>
      <p:ext uri="{BB962C8B-B14F-4D97-AF65-F5344CB8AC3E}">
        <p14:creationId xmlns:p14="http://schemas.microsoft.com/office/powerpoint/2010/main" val="28176240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p:txBody>
          <a:bodyPr/>
          <a:lstStyle/>
          <a:p>
            <a:pPr>
              <a:defRPr/>
            </a:pPr>
            <a:r>
              <a:rPr lang="en-US" smtClean="0">
                <a:ea typeface="ＭＳ Ｐゴシック" pitchFamily="-65" charset="-128"/>
                <a:cs typeface="ＭＳ Ｐゴシック" pitchFamily="-65" charset="-128"/>
              </a:rPr>
              <a:t>On-site monitoring</a:t>
            </a:r>
          </a:p>
        </p:txBody>
      </p:sp>
      <p:sp>
        <p:nvSpPr>
          <p:cNvPr id="24579" name="Rectangle 5"/>
          <p:cNvSpPr>
            <a:spLocks noGrp="1" noChangeArrowheads="1"/>
          </p:cNvSpPr>
          <p:nvPr>
            <p:ph type="body" idx="1"/>
          </p:nvPr>
        </p:nvSpPr>
        <p:spPr/>
        <p:txBody>
          <a:bodyPr/>
          <a:lstStyle/>
          <a:p>
            <a:pPr marL="0" indent="0">
              <a:buFont typeface="Wingdings 3" charset="0"/>
              <a:buNone/>
              <a:defRPr/>
            </a:pPr>
            <a:r>
              <a:rPr lang="en-US" sz="2000" dirty="0" smtClean="0">
                <a:ea typeface="ＭＳ Ｐゴシック" pitchFamily="-65" charset="-128"/>
                <a:cs typeface="ＭＳ Ｐゴシック" pitchFamily="-65" charset="-128"/>
              </a:rPr>
              <a:t>Provides the opportunity to:</a:t>
            </a:r>
          </a:p>
          <a:p>
            <a:pPr marL="0" indent="0">
              <a:buFont typeface="Wingdings 3" charset="0"/>
              <a:buNone/>
              <a:defRPr/>
            </a:pPr>
            <a:endParaRPr lang="en-US" sz="2000" dirty="0" smtClean="0">
              <a:ea typeface="ＭＳ Ｐゴシック" pitchFamily="-65" charset="-128"/>
              <a:cs typeface="ＭＳ Ｐゴシック" pitchFamily="-65" charset="-128"/>
            </a:endParaRPr>
          </a:p>
          <a:p>
            <a:pPr>
              <a:defRPr/>
            </a:pPr>
            <a:r>
              <a:rPr lang="en-US" sz="2000" dirty="0" smtClean="0">
                <a:ea typeface="ＭＳ Ｐゴシック" pitchFamily="-65" charset="-128"/>
                <a:cs typeface="ＭＳ Ｐゴシック" pitchFamily="-65" charset="-128"/>
              </a:rPr>
              <a:t>Educate staff about the trial</a:t>
            </a:r>
          </a:p>
          <a:p>
            <a:pPr lvl="1">
              <a:defRPr/>
            </a:pPr>
            <a:r>
              <a:rPr lang="en-US" sz="1800" dirty="0" smtClean="0">
                <a:ea typeface="ＭＳ Ｐゴシック" pitchFamily="-111" charset="-128"/>
              </a:rPr>
              <a:t>Understand the protocol and trial procedures</a:t>
            </a:r>
          </a:p>
          <a:p>
            <a:pPr lvl="1">
              <a:defRPr/>
            </a:pPr>
            <a:r>
              <a:rPr lang="en-US" sz="1800" dirty="0">
                <a:ea typeface="ＭＳ Ｐゴシック" pitchFamily="-111" charset="-128"/>
              </a:rPr>
              <a:t>C</a:t>
            </a:r>
            <a:r>
              <a:rPr lang="en-US" sz="1800" dirty="0" smtClean="0">
                <a:ea typeface="ＭＳ Ｐゴシック" pitchFamily="-111" charset="-128"/>
              </a:rPr>
              <a:t>larification of any misunderstandings</a:t>
            </a:r>
          </a:p>
          <a:p>
            <a:pPr>
              <a:defRPr/>
            </a:pPr>
            <a:r>
              <a:rPr lang="en-US" sz="2000" dirty="0" smtClean="0">
                <a:ea typeface="ＭＳ Ｐゴシック" pitchFamily="-65" charset="-128"/>
                <a:cs typeface="ＭＳ Ｐゴシック" pitchFamily="-65" charset="-128"/>
              </a:rPr>
              <a:t>Verify that site staff have access to the necessary documents to conduct the trial</a:t>
            </a:r>
          </a:p>
          <a:p>
            <a:pPr>
              <a:defRPr/>
            </a:pPr>
            <a:r>
              <a:rPr lang="en-US" sz="2000" dirty="0" smtClean="0">
                <a:ea typeface="ＭＳ Ｐゴシック" pitchFamily="-65" charset="-128"/>
                <a:cs typeface="ＭＳ Ｐゴシック" pitchFamily="-65" charset="-128"/>
              </a:rPr>
              <a:t>Confirm that pharmacy and laboratory resources are in place</a:t>
            </a:r>
          </a:p>
          <a:p>
            <a:pPr>
              <a:defRPr/>
            </a:pPr>
            <a:r>
              <a:rPr lang="en-US" sz="2000" dirty="0" smtClean="0">
                <a:ea typeface="ＭＳ Ｐゴシック" pitchFamily="-65" charset="-128"/>
                <a:cs typeface="ＭＳ Ｐゴシック" pitchFamily="-65" charset="-128"/>
              </a:rPr>
              <a:t>Check adherence to the protocol and GCP</a:t>
            </a:r>
          </a:p>
          <a:p>
            <a:pPr>
              <a:defRPr/>
            </a:pPr>
            <a:r>
              <a:rPr lang="en-US" sz="2000" dirty="0" smtClean="0">
                <a:ea typeface="ＭＳ Ｐゴシック" pitchFamily="-65" charset="-128"/>
                <a:cs typeface="ＭＳ Ｐゴシック" pitchFamily="-65" charset="-128"/>
              </a:rPr>
              <a:t>Verify selected data and SAEs recorded in CRFs as compared with data in clinical records</a:t>
            </a:r>
          </a:p>
          <a:p>
            <a:pPr lvl="1">
              <a:defRPr/>
            </a:pPr>
            <a:r>
              <a:rPr lang="en-US" sz="1600" dirty="0">
                <a:ea typeface="ＭＳ Ｐゴシック" pitchFamily="-111" charset="-128"/>
              </a:rPr>
              <a:t>T</a:t>
            </a:r>
            <a:r>
              <a:rPr lang="en-US" sz="1600" dirty="0" smtClean="0">
                <a:ea typeface="ＭＳ Ｐゴシック" pitchFamily="-111" charset="-128"/>
              </a:rPr>
              <a:t>o identify errors of omission as well as inaccuracies</a:t>
            </a:r>
          </a:p>
          <a:p>
            <a:pPr>
              <a:defRPr/>
            </a:pPr>
            <a:r>
              <a:rPr lang="en-US" sz="2000" dirty="0" smtClean="0">
                <a:ea typeface="ＭＳ Ｐゴシック" pitchFamily="-65" charset="-128"/>
                <a:cs typeface="ＭＳ Ｐゴシック" pitchFamily="-65" charset="-128"/>
              </a:rPr>
              <a:t>Confirm that written consent was obtained correctly</a:t>
            </a:r>
          </a:p>
          <a:p>
            <a:pPr>
              <a:defRPr/>
            </a:pPr>
            <a:r>
              <a:rPr lang="en-US" sz="2000" dirty="0" smtClean="0">
                <a:ea typeface="ＭＳ Ｐゴシック" pitchFamily="-65" charset="-128"/>
                <a:cs typeface="ＭＳ Ｐゴシック" pitchFamily="-65" charset="-128"/>
              </a:rPr>
              <a:t>Confirm that the patient exists</a:t>
            </a:r>
          </a:p>
        </p:txBody>
      </p:sp>
    </p:spTree>
    <p:extLst>
      <p:ext uri="{BB962C8B-B14F-4D97-AF65-F5344CB8AC3E}">
        <p14:creationId xmlns:p14="http://schemas.microsoft.com/office/powerpoint/2010/main" val="2059883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228600" y="1114425"/>
            <a:ext cx="8720138"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FAA26D3D-D897-4be2-8F04-BA451C77F1D7}">
              <ma14:placeholderFlag xmlns:ma14="http://schemas.microsoft.com/office/mac/drawingml/2011/main" xmlns="" val="1"/>
            </a:ext>
          </a:extLst>
        </p:spPr>
        <p:txBody>
          <a:bodyPr lIns="90487" tIns="44450" rIns="90487" bIns="44450"/>
          <a:lstStyle>
            <a:lvl1pPr marL="342900" indent="-342900" algn="l" rtl="0" eaLnBrk="0" fontAlgn="base" hangingPunct="0">
              <a:spcBef>
                <a:spcPct val="20000"/>
              </a:spcBef>
              <a:spcAft>
                <a:spcPct val="0"/>
              </a:spcAft>
              <a:buClr>
                <a:schemeClr val="tx2"/>
              </a:buClr>
              <a:buSzPct val="75000"/>
              <a:buFont typeface="Wingdings 3" charset="0"/>
              <a:buChar char="p"/>
              <a:defRPr sz="28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lr>
                <a:schemeClr val="tx2"/>
              </a:buClr>
              <a:buSzPct val="75000"/>
              <a:buFont typeface="Wingdings 3" charset="0"/>
              <a:buChar char="p"/>
              <a:defRPr sz="24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lr>
                <a:schemeClr val="tx2"/>
              </a:buClr>
              <a:buSzPct val="65000"/>
              <a:buFont typeface="Wingdings 3" charset="0"/>
              <a:buChar char="p"/>
              <a:defRPr sz="20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lr>
                <a:schemeClr val="tx2"/>
              </a:buClr>
              <a:buSzPct val="100000"/>
              <a:buFont typeface="Wingdings 3" charset="0"/>
              <a:buChar char="p"/>
              <a:defRPr>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lr>
                <a:schemeClr val="tx2"/>
              </a:buClr>
              <a:buSzPct val="100000"/>
              <a:buFont typeface="Wingdings 3" charset="0"/>
              <a:buChar char="p"/>
              <a:defRPr sz="1000">
                <a:solidFill>
                  <a:schemeClr val="tx1"/>
                </a:solidFill>
                <a:latin typeface="+mn-lt"/>
                <a:ea typeface="MS PGothic" pitchFamily="34" charset="-128"/>
                <a:cs typeface="MS PGothic" charset="0"/>
              </a:defRPr>
            </a:lvl5pPr>
            <a:lvl6pPr marL="2514600" indent="-228600" algn="l" rtl="0" eaLnBrk="0" fontAlgn="base" hangingPunct="0">
              <a:spcBef>
                <a:spcPct val="20000"/>
              </a:spcBef>
              <a:spcAft>
                <a:spcPct val="0"/>
              </a:spcAft>
              <a:buClr>
                <a:schemeClr val="tx2"/>
              </a:buClr>
              <a:buSzPct val="100000"/>
              <a:buFont typeface="Wingdings 3" pitchFamily="-111" charset="2"/>
              <a:buChar char="p"/>
              <a:defRPr sz="1000">
                <a:solidFill>
                  <a:schemeClr val="tx1"/>
                </a:solidFill>
                <a:latin typeface="+mn-lt"/>
                <a:ea typeface="ＭＳ Ｐゴシック" pitchFamily="-111" charset="-128"/>
              </a:defRPr>
            </a:lvl6pPr>
            <a:lvl7pPr marL="2971800" indent="-228600" algn="l" rtl="0" eaLnBrk="0" fontAlgn="base" hangingPunct="0">
              <a:spcBef>
                <a:spcPct val="20000"/>
              </a:spcBef>
              <a:spcAft>
                <a:spcPct val="0"/>
              </a:spcAft>
              <a:buClr>
                <a:schemeClr val="tx2"/>
              </a:buClr>
              <a:buSzPct val="100000"/>
              <a:buFont typeface="Wingdings 3" pitchFamily="-111" charset="2"/>
              <a:buChar char="p"/>
              <a:defRPr sz="1000">
                <a:solidFill>
                  <a:schemeClr val="tx1"/>
                </a:solidFill>
                <a:latin typeface="+mn-lt"/>
                <a:ea typeface="ＭＳ Ｐゴシック" pitchFamily="-111" charset="-128"/>
              </a:defRPr>
            </a:lvl7pPr>
            <a:lvl8pPr marL="3429000" indent="-228600" algn="l" rtl="0" eaLnBrk="0" fontAlgn="base" hangingPunct="0">
              <a:spcBef>
                <a:spcPct val="20000"/>
              </a:spcBef>
              <a:spcAft>
                <a:spcPct val="0"/>
              </a:spcAft>
              <a:buClr>
                <a:schemeClr val="tx2"/>
              </a:buClr>
              <a:buSzPct val="100000"/>
              <a:buFont typeface="Wingdings 3" pitchFamily="-111" charset="2"/>
              <a:buChar char="p"/>
              <a:defRPr sz="1000">
                <a:solidFill>
                  <a:schemeClr val="tx1"/>
                </a:solidFill>
                <a:latin typeface="+mn-lt"/>
                <a:ea typeface="ＭＳ Ｐゴシック" pitchFamily="-111" charset="-128"/>
              </a:defRPr>
            </a:lvl8pPr>
            <a:lvl9pPr marL="3886200" indent="-228600" algn="l" rtl="0" eaLnBrk="0" fontAlgn="base" hangingPunct="0">
              <a:spcBef>
                <a:spcPct val="20000"/>
              </a:spcBef>
              <a:spcAft>
                <a:spcPct val="0"/>
              </a:spcAft>
              <a:buClr>
                <a:schemeClr val="tx2"/>
              </a:buClr>
              <a:buSzPct val="100000"/>
              <a:buFont typeface="Wingdings 3" pitchFamily="-111" charset="2"/>
              <a:buChar char="p"/>
              <a:defRPr sz="1000">
                <a:solidFill>
                  <a:schemeClr val="tx1"/>
                </a:solidFill>
                <a:latin typeface="+mn-lt"/>
                <a:ea typeface="ＭＳ Ｐゴシック" pitchFamily="-111" charset="-128"/>
              </a:defRPr>
            </a:lvl9pPr>
          </a:lstStyle>
          <a:p>
            <a:pPr>
              <a:buClr>
                <a:srgbClr val="E2FA2E"/>
              </a:buClr>
              <a:defRPr/>
            </a:pPr>
            <a:r>
              <a:rPr lang="en-US" dirty="0" smtClean="0">
                <a:solidFill>
                  <a:srgbClr val="FFFFFF"/>
                </a:solidFill>
                <a:ea typeface="MS PGothic" charset="0"/>
              </a:rPr>
              <a:t>TICH-2 / TARDIS</a:t>
            </a:r>
          </a:p>
          <a:p>
            <a:pPr>
              <a:buClr>
                <a:srgbClr val="E2FA2E"/>
              </a:buClr>
              <a:defRPr/>
            </a:pPr>
            <a:endParaRPr lang="en-US" sz="500" dirty="0" smtClean="0">
              <a:solidFill>
                <a:srgbClr val="FFFFFF"/>
              </a:solidFill>
              <a:ea typeface="MS PGothic" charset="0"/>
            </a:endParaRPr>
          </a:p>
          <a:p>
            <a:pPr>
              <a:buClr>
                <a:srgbClr val="E2FA2E"/>
              </a:buClr>
              <a:defRPr/>
            </a:pPr>
            <a:endParaRPr lang="en-US" sz="500" dirty="0" smtClean="0">
              <a:solidFill>
                <a:srgbClr val="FFFFFF"/>
              </a:solidFill>
              <a:ea typeface="MS PGothic" charset="0"/>
            </a:endParaRPr>
          </a:p>
          <a:p>
            <a:pPr lvl="1">
              <a:buClr>
                <a:srgbClr val="E2FA2E"/>
              </a:buClr>
              <a:defRPr/>
            </a:pPr>
            <a:r>
              <a:rPr lang="en-US" dirty="0" smtClean="0">
                <a:solidFill>
                  <a:srgbClr val="FFFFFF"/>
                </a:solidFill>
                <a:ea typeface="MS PGothic" charset="0"/>
              </a:rPr>
              <a:t>Unable to corroborate, as missing from medical notes mainly :</a:t>
            </a:r>
          </a:p>
          <a:p>
            <a:pPr lvl="1">
              <a:buClr>
                <a:srgbClr val="E2FA2E"/>
              </a:buClr>
              <a:defRPr/>
            </a:pPr>
            <a:endParaRPr lang="en-US" dirty="0" smtClean="0">
              <a:solidFill>
                <a:srgbClr val="FFFFFF"/>
              </a:solidFill>
              <a:ea typeface="MS PGothic" charset="0"/>
            </a:endParaRPr>
          </a:p>
          <a:p>
            <a:pPr lvl="2">
              <a:buClr>
                <a:srgbClr val="E2FA2E"/>
              </a:buClr>
              <a:defRPr/>
            </a:pPr>
            <a:r>
              <a:rPr lang="en-US" dirty="0" smtClean="0">
                <a:solidFill>
                  <a:srgbClr val="FFFFFF"/>
                </a:solidFill>
                <a:ea typeface="MS PGothic" charset="0"/>
              </a:rPr>
              <a:t>NIHSS</a:t>
            </a:r>
          </a:p>
          <a:p>
            <a:pPr lvl="2">
              <a:buClr>
                <a:srgbClr val="E2FA2E"/>
              </a:buClr>
              <a:defRPr/>
            </a:pPr>
            <a:r>
              <a:rPr lang="en-US" dirty="0" smtClean="0">
                <a:solidFill>
                  <a:srgbClr val="FFFFFF"/>
                </a:solidFill>
                <a:ea typeface="MS PGothic" charset="0"/>
              </a:rPr>
              <a:t>GCS</a:t>
            </a:r>
          </a:p>
          <a:p>
            <a:pPr lvl="2">
              <a:buClr>
                <a:srgbClr val="E2FA2E"/>
              </a:buClr>
              <a:defRPr/>
            </a:pPr>
            <a:r>
              <a:rPr lang="en-US" dirty="0" smtClean="0">
                <a:solidFill>
                  <a:srgbClr val="FFFFFF"/>
                </a:solidFill>
                <a:ea typeface="MS PGothic" charset="0"/>
              </a:rPr>
              <a:t>Blood pressure/pulse</a:t>
            </a:r>
          </a:p>
          <a:p>
            <a:pPr lvl="2">
              <a:buClr>
                <a:srgbClr val="E2FA2E"/>
              </a:buClr>
              <a:defRPr/>
            </a:pPr>
            <a:endParaRPr lang="en-US" dirty="0" smtClean="0">
              <a:solidFill>
                <a:srgbClr val="FFFFFF"/>
              </a:solidFill>
              <a:ea typeface="MS PGothic" charset="0"/>
            </a:endParaRPr>
          </a:p>
          <a:p>
            <a:pPr>
              <a:buClr>
                <a:srgbClr val="E2FA2E"/>
              </a:buClr>
              <a:defRPr/>
            </a:pPr>
            <a:r>
              <a:rPr lang="en-US" sz="1800" dirty="0" smtClean="0">
                <a:solidFill>
                  <a:srgbClr val="FFFFFF"/>
                </a:solidFill>
                <a:ea typeface="MS PGothic" charset="0"/>
              </a:rPr>
              <a:t>If done at the time and entered directly onto the  e/CRF – it also needs entering in the medical notes, for corroboration and informing the clinical team caring for the patient.</a:t>
            </a:r>
          </a:p>
          <a:p>
            <a:pPr>
              <a:buClr>
                <a:srgbClr val="E2FA2E"/>
              </a:buClr>
              <a:defRPr/>
            </a:pPr>
            <a:endParaRPr lang="en-US" sz="1800" dirty="0" smtClean="0">
              <a:solidFill>
                <a:srgbClr val="FFFFFF"/>
              </a:solidFill>
              <a:ea typeface="MS PGothic" charset="0"/>
            </a:endParaRPr>
          </a:p>
          <a:p>
            <a:pPr>
              <a:buClr>
                <a:srgbClr val="E2FA2E"/>
              </a:buClr>
              <a:defRPr/>
            </a:pPr>
            <a:r>
              <a:rPr lang="en-US" sz="1800" dirty="0" smtClean="0">
                <a:solidFill>
                  <a:srgbClr val="FFFFFF"/>
                </a:solidFill>
                <a:ea typeface="MS PGothic" charset="0"/>
              </a:rPr>
              <a:t>Many sites have a stroke pro-forma for NIHSS and add days 2 and 7 to this for TICH-2.</a:t>
            </a:r>
            <a:endParaRPr lang="en-US" dirty="0" smtClean="0">
              <a:solidFill>
                <a:srgbClr val="FFFFFF"/>
              </a:solidFill>
              <a:ea typeface="MS PGothic" charset="0"/>
            </a:endParaRPr>
          </a:p>
          <a:p>
            <a:pPr lvl="2">
              <a:buClr>
                <a:srgbClr val="E2FA2E"/>
              </a:buClr>
              <a:defRPr/>
            </a:pPr>
            <a:endParaRPr lang="en-US" dirty="0" smtClean="0">
              <a:solidFill>
                <a:srgbClr val="FFFFFF"/>
              </a:solidFill>
              <a:ea typeface="MS PGothic" charset="0"/>
            </a:endParaRPr>
          </a:p>
          <a:p>
            <a:pPr marL="914400" lvl="2" indent="0">
              <a:buClr>
                <a:srgbClr val="E2FA2E"/>
              </a:buClr>
              <a:buFont typeface="Wingdings 3" charset="0"/>
              <a:buNone/>
              <a:defRPr/>
            </a:pPr>
            <a:endParaRPr lang="en-US" sz="1800" dirty="0">
              <a:solidFill>
                <a:srgbClr val="FFFFFF"/>
              </a:solidFill>
              <a:ea typeface="MS PGothic" charset="0"/>
            </a:endParaRPr>
          </a:p>
          <a:p>
            <a:pPr marL="914400" lvl="2" indent="0">
              <a:buClr>
                <a:srgbClr val="E2FA2E"/>
              </a:buClr>
              <a:buFont typeface="Wingdings 3" charset="0"/>
              <a:buNone/>
              <a:defRPr/>
            </a:pPr>
            <a:endParaRPr lang="en-US" dirty="0" smtClean="0">
              <a:solidFill>
                <a:srgbClr val="FFFFFF"/>
              </a:solidFill>
              <a:ea typeface="MS PGothic" charset="0"/>
            </a:endParaRPr>
          </a:p>
          <a:p>
            <a:pPr lvl="2">
              <a:buClr>
                <a:srgbClr val="E2FA2E"/>
              </a:buClr>
              <a:defRPr/>
            </a:pPr>
            <a:endParaRPr lang="en-US" dirty="0" smtClean="0">
              <a:solidFill>
                <a:srgbClr val="FFFFFF"/>
              </a:solidFill>
              <a:ea typeface="MS PGothic" charset="0"/>
            </a:endParaRPr>
          </a:p>
          <a:p>
            <a:pPr marL="914400" lvl="2" indent="0">
              <a:buClr>
                <a:srgbClr val="E2FA2E"/>
              </a:buClr>
              <a:buFont typeface="Wingdings 3" charset="0"/>
              <a:buNone/>
              <a:defRPr/>
            </a:pPr>
            <a:endParaRPr lang="en-US" dirty="0" smtClean="0">
              <a:solidFill>
                <a:srgbClr val="FFFFFF"/>
              </a:solidFill>
              <a:ea typeface="MS PGothic" charset="0"/>
            </a:endParaRPr>
          </a:p>
          <a:p>
            <a:pPr>
              <a:buClr>
                <a:srgbClr val="E2FA2E"/>
              </a:buClr>
              <a:defRPr/>
            </a:pPr>
            <a:endParaRPr lang="en-US" sz="1800" dirty="0">
              <a:solidFill>
                <a:srgbClr val="FFFFFF"/>
              </a:solidFill>
              <a:ea typeface="MS PGothic" charset="0"/>
            </a:endParaRPr>
          </a:p>
        </p:txBody>
      </p:sp>
    </p:spTree>
    <p:extLst>
      <p:ext uri="{BB962C8B-B14F-4D97-AF65-F5344CB8AC3E}">
        <p14:creationId xmlns:p14="http://schemas.microsoft.com/office/powerpoint/2010/main" val="1853864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8313" y="1628775"/>
            <a:ext cx="8207375" cy="5262563"/>
          </a:xfrm>
          <a:prstGeom prst="rect">
            <a:avLst/>
          </a:prstGeom>
        </p:spPr>
        <p:txBody>
          <a:bodyPr>
            <a:spAutoFit/>
          </a:bodyPr>
          <a:lstStyle/>
          <a:p>
            <a:pPr marL="342900" lvl="2" indent="-342900" fontAlgn="base">
              <a:spcBef>
                <a:spcPct val="0"/>
              </a:spcBef>
              <a:spcAft>
                <a:spcPct val="0"/>
              </a:spcAft>
              <a:buSzPct val="75000"/>
              <a:defRPr/>
            </a:pPr>
            <a:r>
              <a:rPr lang="en-US" sz="2400" dirty="0">
                <a:solidFill>
                  <a:srgbClr val="FFFFFF"/>
                </a:solidFill>
                <a:ea typeface="ＭＳ Ｐゴシック" charset="0"/>
              </a:rPr>
              <a:t>Cannot corroborate the following from the medical notes as not filed – maybe electronic records</a:t>
            </a:r>
          </a:p>
          <a:p>
            <a:pPr marL="342900" lvl="2" indent="-342900" fontAlgn="base">
              <a:spcBef>
                <a:spcPct val="0"/>
              </a:spcBef>
              <a:spcAft>
                <a:spcPct val="0"/>
              </a:spcAft>
              <a:buSzPct val="75000"/>
              <a:defRPr/>
            </a:pPr>
            <a:endParaRPr lang="en-US" sz="2400" dirty="0">
              <a:solidFill>
                <a:srgbClr val="FFFFFF"/>
              </a:solidFill>
              <a:ea typeface="ＭＳ Ｐゴシック" charset="0"/>
            </a:endParaRPr>
          </a:p>
          <a:p>
            <a:pPr marL="1257300" lvl="2" indent="-342900" fontAlgn="base">
              <a:spcBef>
                <a:spcPct val="0"/>
              </a:spcBef>
              <a:spcAft>
                <a:spcPct val="0"/>
              </a:spcAft>
              <a:buFont typeface="Arial"/>
              <a:buChar char="•"/>
              <a:defRPr/>
            </a:pPr>
            <a:r>
              <a:rPr lang="en-US" sz="2400" dirty="0">
                <a:solidFill>
                  <a:srgbClr val="FFFFFF"/>
                </a:solidFill>
                <a:ea typeface="ＭＳ Ｐゴシック" charset="0"/>
              </a:rPr>
              <a:t>Blood results</a:t>
            </a:r>
          </a:p>
          <a:p>
            <a:pPr lvl="2" fontAlgn="base">
              <a:spcBef>
                <a:spcPct val="0"/>
              </a:spcBef>
              <a:spcAft>
                <a:spcPct val="0"/>
              </a:spcAft>
              <a:defRPr/>
            </a:pPr>
            <a:endParaRPr lang="en-US" sz="2400" dirty="0">
              <a:solidFill>
                <a:srgbClr val="FFFFFF"/>
              </a:solidFill>
              <a:ea typeface="ＭＳ Ｐゴシック" charset="0"/>
            </a:endParaRPr>
          </a:p>
          <a:p>
            <a:pPr marL="1257300" lvl="2" indent="-342900" fontAlgn="base">
              <a:spcBef>
                <a:spcPct val="0"/>
              </a:spcBef>
              <a:spcAft>
                <a:spcPct val="0"/>
              </a:spcAft>
              <a:buFont typeface="Arial"/>
              <a:buChar char="•"/>
              <a:defRPr/>
            </a:pPr>
            <a:r>
              <a:rPr lang="en-US" sz="2400" dirty="0">
                <a:solidFill>
                  <a:srgbClr val="FFFFFF"/>
                </a:solidFill>
                <a:ea typeface="ＭＳ Ｐゴシック" charset="0"/>
              </a:rPr>
              <a:t>Radiology reports</a:t>
            </a:r>
          </a:p>
          <a:p>
            <a:pPr marL="1257300" lvl="2" indent="-342900" fontAlgn="base">
              <a:spcBef>
                <a:spcPct val="0"/>
              </a:spcBef>
              <a:spcAft>
                <a:spcPct val="0"/>
              </a:spcAft>
              <a:buFont typeface="Arial"/>
              <a:buChar char="•"/>
              <a:defRPr/>
            </a:pPr>
            <a:endParaRPr lang="en-US" sz="2400" dirty="0">
              <a:solidFill>
                <a:srgbClr val="FFFFFF"/>
              </a:solidFill>
              <a:ea typeface="ＭＳ Ｐゴシック" charset="0"/>
            </a:endParaRPr>
          </a:p>
          <a:p>
            <a:pPr marL="1257300" lvl="2" indent="-342900" fontAlgn="base">
              <a:spcBef>
                <a:spcPct val="0"/>
              </a:spcBef>
              <a:spcAft>
                <a:spcPct val="0"/>
              </a:spcAft>
              <a:buFont typeface="Arial"/>
              <a:buChar char="•"/>
              <a:defRPr/>
            </a:pPr>
            <a:r>
              <a:rPr lang="en-US" sz="2400" dirty="0">
                <a:solidFill>
                  <a:srgbClr val="FFFFFF"/>
                </a:solidFill>
                <a:ea typeface="ＭＳ Ｐゴシック" charset="0"/>
              </a:rPr>
              <a:t>Drug charts </a:t>
            </a:r>
          </a:p>
          <a:p>
            <a:pPr marL="342900" lvl="2" indent="-342900" fontAlgn="base">
              <a:spcBef>
                <a:spcPct val="0"/>
              </a:spcBef>
              <a:spcAft>
                <a:spcPct val="0"/>
              </a:spcAft>
              <a:buSzPct val="75000"/>
              <a:defRPr/>
            </a:pPr>
            <a:endParaRPr lang="en-US" sz="2400" dirty="0">
              <a:solidFill>
                <a:srgbClr val="FFFFFF"/>
              </a:solidFill>
              <a:ea typeface="ＭＳ Ｐゴシック" charset="0"/>
            </a:endParaRPr>
          </a:p>
          <a:p>
            <a:pPr marL="342900" lvl="2" indent="-342900" fontAlgn="base">
              <a:spcBef>
                <a:spcPct val="0"/>
              </a:spcBef>
              <a:spcAft>
                <a:spcPct val="0"/>
              </a:spcAft>
              <a:buSzPct val="75000"/>
              <a:defRPr/>
            </a:pPr>
            <a:endParaRPr lang="en-US" sz="2400" dirty="0">
              <a:solidFill>
                <a:srgbClr val="FFFFFF"/>
              </a:solidFill>
              <a:ea typeface="ＭＳ Ｐゴシック" charset="0"/>
            </a:endParaRPr>
          </a:p>
          <a:p>
            <a:pPr marL="342900" lvl="2" indent="-342900" fontAlgn="base">
              <a:spcBef>
                <a:spcPct val="0"/>
              </a:spcBef>
              <a:spcAft>
                <a:spcPct val="0"/>
              </a:spcAft>
              <a:buSzPct val="75000"/>
              <a:defRPr/>
            </a:pPr>
            <a:r>
              <a:rPr lang="en-US" sz="2400" dirty="0">
                <a:solidFill>
                  <a:srgbClr val="FFFFFF"/>
                </a:solidFill>
                <a:ea typeface="ＭＳ Ｐゴシック" charset="0"/>
              </a:rPr>
              <a:t>Print, </a:t>
            </a:r>
            <a:r>
              <a:rPr lang="en-US" sz="2400" b="1" dirty="0" err="1">
                <a:solidFill>
                  <a:srgbClr val="FF0000"/>
                </a:solidFill>
                <a:ea typeface="ＭＳ Ｐゴシック" charset="0"/>
              </a:rPr>
              <a:t>anonymise</a:t>
            </a:r>
            <a:r>
              <a:rPr lang="en-US" sz="2400" dirty="0">
                <a:solidFill>
                  <a:srgbClr val="FFFFFF"/>
                </a:solidFill>
                <a:ea typeface="ＭＳ Ｐゴシック" charset="0"/>
              </a:rPr>
              <a:t> and keep a copy in participant trial file for monitoring/audit purposes.</a:t>
            </a:r>
          </a:p>
          <a:p>
            <a:pPr lvl="2" fontAlgn="base">
              <a:spcBef>
                <a:spcPct val="0"/>
              </a:spcBef>
              <a:spcAft>
                <a:spcPct val="0"/>
              </a:spcAft>
              <a:defRPr/>
            </a:pPr>
            <a:endParaRPr lang="en-US" sz="2400" dirty="0">
              <a:solidFill>
                <a:srgbClr val="FFFFFF"/>
              </a:solidFill>
              <a:ea typeface="ＭＳ Ｐゴシック" charset="0"/>
            </a:endParaRPr>
          </a:p>
          <a:p>
            <a:pPr lvl="2" fontAlgn="base">
              <a:spcBef>
                <a:spcPct val="0"/>
              </a:spcBef>
              <a:spcAft>
                <a:spcPct val="0"/>
              </a:spcAft>
              <a:defRPr/>
            </a:pPr>
            <a:endParaRPr lang="en-US" sz="2400" dirty="0">
              <a:solidFill>
                <a:srgbClr val="FFFFFF"/>
              </a:solidFill>
              <a:ea typeface="ＭＳ Ｐゴシック" charset="0"/>
            </a:endParaRPr>
          </a:p>
        </p:txBody>
      </p:sp>
    </p:spTree>
    <p:extLst>
      <p:ext uri="{BB962C8B-B14F-4D97-AF65-F5344CB8AC3E}">
        <p14:creationId xmlns:p14="http://schemas.microsoft.com/office/powerpoint/2010/main" val="11218643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Content Placeholder 2"/>
          <p:cNvSpPr>
            <a:spLocks noGrp="1"/>
          </p:cNvSpPr>
          <p:nvPr>
            <p:ph idx="1"/>
          </p:nvPr>
        </p:nvSpPr>
        <p:spPr>
          <a:xfrm>
            <a:off x="228600" y="1052513"/>
            <a:ext cx="8720138" cy="5410200"/>
          </a:xfrm>
        </p:spPr>
        <p:txBody>
          <a:bodyPr/>
          <a:lstStyle/>
          <a:p>
            <a:r>
              <a:rPr lang="en-US">
                <a:latin typeface="Verdana" charset="0"/>
                <a:ea typeface="MS PGothic" charset="0"/>
              </a:rPr>
              <a:t>Missing:</a:t>
            </a:r>
          </a:p>
          <a:p>
            <a:pPr lvl="1"/>
            <a:r>
              <a:rPr lang="en-US">
                <a:latin typeface="Verdana" charset="0"/>
                <a:ea typeface="MS PGothic" charset="0"/>
              </a:rPr>
              <a:t>Retention of notes stickers on medical notes.</a:t>
            </a:r>
          </a:p>
          <a:p>
            <a:pPr lvl="2"/>
            <a:r>
              <a:rPr lang="en-US">
                <a:latin typeface="Verdana" charset="0"/>
                <a:ea typeface="MS PGothic" charset="0"/>
              </a:rPr>
              <a:t>Some using own stickers instead.</a:t>
            </a:r>
          </a:p>
          <a:p>
            <a:pPr lvl="2"/>
            <a:r>
              <a:rPr lang="en-US">
                <a:latin typeface="Verdana" charset="0"/>
                <a:ea typeface="MS PGothic" charset="0"/>
              </a:rPr>
              <a:t>We have recently updated our TICH-2 stickers to include trial id and contact no.</a:t>
            </a:r>
          </a:p>
          <a:p>
            <a:pPr lvl="2"/>
            <a:endParaRPr lang="en-US">
              <a:latin typeface="Verdana" charset="0"/>
              <a:ea typeface="MS PGothic" charset="0"/>
            </a:endParaRPr>
          </a:p>
          <a:p>
            <a:pPr lvl="1"/>
            <a:r>
              <a:rPr lang="en-US">
                <a:latin typeface="Verdana" charset="0"/>
                <a:ea typeface="MS PGothic" charset="0"/>
              </a:rPr>
              <a:t>Times loading doses of antiplatelets given in TARDIS. </a:t>
            </a:r>
          </a:p>
          <a:p>
            <a:pPr lvl="2"/>
            <a:r>
              <a:rPr lang="en-US">
                <a:latin typeface="Verdana" charset="0"/>
                <a:ea typeface="MS PGothic" charset="0"/>
              </a:rPr>
              <a:t>If not admitted – write on prescription/drug chart (should be seen to take the loading doses therefore times should be known. This includes first dose of dipyridamole).</a:t>
            </a:r>
          </a:p>
          <a:p>
            <a:pPr lvl="1"/>
            <a:endParaRPr lang="en-US">
              <a:latin typeface="Verdana" charset="0"/>
              <a:ea typeface="MS PGothic" charset="0"/>
            </a:endParaRPr>
          </a:p>
          <a:p>
            <a:pPr lvl="1"/>
            <a:r>
              <a:rPr lang="en-US">
                <a:latin typeface="Verdana" charset="0"/>
                <a:ea typeface="MS PGothic" charset="0"/>
              </a:rPr>
              <a:t>Both trials. SAEs missing from ISF </a:t>
            </a:r>
          </a:p>
          <a:p>
            <a:pPr lvl="2"/>
            <a:r>
              <a:rPr lang="en-US">
                <a:latin typeface="Verdana" charset="0"/>
                <a:ea typeface="MS PGothic" charset="0"/>
              </a:rPr>
              <a:t>signed/dated by PI to confirm agreement of data entered.</a:t>
            </a:r>
          </a:p>
        </p:txBody>
      </p:sp>
    </p:spTree>
    <p:extLst>
      <p:ext uri="{BB962C8B-B14F-4D97-AF65-F5344CB8AC3E}">
        <p14:creationId xmlns:p14="http://schemas.microsoft.com/office/powerpoint/2010/main" val="24296741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Content Placeholder 4"/>
          <p:cNvSpPr>
            <a:spLocks noGrp="1"/>
          </p:cNvSpPr>
          <p:nvPr>
            <p:ph idx="1"/>
          </p:nvPr>
        </p:nvSpPr>
        <p:spPr/>
        <p:txBody>
          <a:bodyPr/>
          <a:lstStyle/>
          <a:p>
            <a:r>
              <a:rPr lang="en-US">
                <a:latin typeface="Verdana" charset="0"/>
                <a:ea typeface="MS PGothic" charset="0"/>
              </a:rPr>
              <a:t>Faxed information </a:t>
            </a:r>
          </a:p>
          <a:p>
            <a:endParaRPr lang="en-US">
              <a:latin typeface="Verdana" charset="0"/>
              <a:ea typeface="MS PGothic" charset="0"/>
            </a:endParaRPr>
          </a:p>
          <a:p>
            <a:pPr lvl="1"/>
            <a:r>
              <a:rPr lang="en-US">
                <a:latin typeface="Verdana" charset="0"/>
                <a:ea typeface="MS PGothic" charset="0"/>
              </a:rPr>
              <a:t>Apart from the consent form/patient details form and GP letter, everything should be anonymised  by replacing all patient identifying information with the </a:t>
            </a:r>
            <a:r>
              <a:rPr lang="en-US" b="1">
                <a:solidFill>
                  <a:srgbClr val="FF0000"/>
                </a:solidFill>
                <a:latin typeface="Verdana" charset="0"/>
                <a:ea typeface="MS PGothic" charset="0"/>
              </a:rPr>
              <a:t>full recruit trial id</a:t>
            </a:r>
            <a:r>
              <a:rPr lang="en-US">
                <a:latin typeface="Verdana" charset="0"/>
                <a:ea typeface="MS PGothic" charset="0"/>
              </a:rPr>
              <a:t>, i.e. C999/9999/ZZZ, prior to sending to Co-ordinating Centre</a:t>
            </a:r>
          </a:p>
          <a:p>
            <a:endParaRPr lang="en-US">
              <a:latin typeface="Verdana" charset="0"/>
              <a:ea typeface="MS PGothic" charset="0"/>
            </a:endParaRPr>
          </a:p>
          <a:p>
            <a:pPr lvl="1"/>
            <a:r>
              <a:rPr lang="en-US">
                <a:latin typeface="Verdana" charset="0"/>
                <a:ea typeface="MS PGothic" charset="0"/>
              </a:rPr>
              <a:t>C999 is centre number</a:t>
            </a:r>
          </a:p>
          <a:p>
            <a:pPr lvl="1"/>
            <a:r>
              <a:rPr lang="en-US">
                <a:latin typeface="Verdana" charset="0"/>
                <a:ea typeface="MS PGothic" charset="0"/>
              </a:rPr>
              <a:t>9999 is recruit number</a:t>
            </a:r>
          </a:p>
          <a:p>
            <a:pPr lvl="1"/>
            <a:r>
              <a:rPr lang="en-US">
                <a:latin typeface="Verdana" charset="0"/>
                <a:ea typeface="MS PGothic" charset="0"/>
              </a:rPr>
              <a:t>ZZZ is recruit initials</a:t>
            </a:r>
          </a:p>
        </p:txBody>
      </p:sp>
    </p:spTree>
    <p:extLst>
      <p:ext uri="{BB962C8B-B14F-4D97-AF65-F5344CB8AC3E}">
        <p14:creationId xmlns:p14="http://schemas.microsoft.com/office/powerpoint/2010/main" val="250499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Content Placeholder 8"/>
          <p:cNvSpPr>
            <a:spLocks noGrp="1"/>
          </p:cNvSpPr>
          <p:nvPr>
            <p:ph idx="1"/>
          </p:nvPr>
        </p:nvSpPr>
        <p:spPr>
          <a:xfrm>
            <a:off x="228600" y="981075"/>
            <a:ext cx="8720138" cy="1223963"/>
          </a:xfrm>
        </p:spPr>
        <p:txBody>
          <a:bodyPr/>
          <a:lstStyle/>
          <a:p>
            <a:r>
              <a:rPr lang="en-US">
                <a:latin typeface="Verdana" charset="0"/>
                <a:ea typeface="MS PGothic" charset="0"/>
              </a:rPr>
              <a:t>Unanonymised and anonymised paperwork needs to be kept separately.</a:t>
            </a:r>
          </a:p>
        </p:txBody>
      </p:sp>
      <p:sp>
        <p:nvSpPr>
          <p:cNvPr id="5" name="Rectangle 6"/>
          <p:cNvSpPr>
            <a:spLocks noChangeArrowheads="1"/>
          </p:cNvSpPr>
          <p:nvPr/>
        </p:nvSpPr>
        <p:spPr bwMode="auto">
          <a:xfrm>
            <a:off x="2555875" y="2308225"/>
            <a:ext cx="4343400" cy="838200"/>
          </a:xfrm>
          <a:prstGeom prst="rect">
            <a:avLst/>
          </a:prstGeom>
          <a:noFill/>
          <a:ln>
            <a:noFill/>
          </a:ln>
          <a:effectLst>
            <a:outerShdw blurRad="63500" dist="38099" dir="2700000" algn="ctr" rotWithShape="0">
              <a:srgbClr val="000000">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nchor="ctr"/>
          <a:lstStyle/>
          <a:p>
            <a:pPr algn="ctr" fontAlgn="base">
              <a:spcBef>
                <a:spcPct val="0"/>
              </a:spcBef>
              <a:spcAft>
                <a:spcPct val="0"/>
              </a:spcAft>
              <a:defRPr/>
            </a:pPr>
            <a:r>
              <a:rPr lang="en-US" sz="3000" dirty="0">
                <a:solidFill>
                  <a:srgbClr val="E2FA2E"/>
                </a:solidFill>
                <a:latin typeface="Times" charset="0"/>
                <a:ea typeface="ＭＳ Ｐゴシック" charset="0"/>
                <a:cs typeface="ＭＳ Ｐゴシック" charset="0"/>
              </a:rPr>
              <a:t>Consent Form/s</a:t>
            </a:r>
            <a:br>
              <a:rPr lang="en-US" sz="3000" dirty="0">
                <a:solidFill>
                  <a:srgbClr val="E2FA2E"/>
                </a:solidFill>
                <a:latin typeface="Times" charset="0"/>
                <a:ea typeface="ＭＳ Ｐゴシック" charset="0"/>
                <a:cs typeface="ＭＳ Ｐゴシック" charset="0"/>
              </a:rPr>
            </a:br>
            <a:endParaRPr lang="en-US" sz="3200" dirty="0">
              <a:solidFill>
                <a:srgbClr val="E2FA2E"/>
              </a:solidFill>
              <a:latin typeface="Times" charset="0"/>
              <a:ea typeface="ＭＳ Ｐゴシック" charset="0"/>
              <a:cs typeface="ＭＳ Ｐゴシック" charset="0"/>
            </a:endParaRPr>
          </a:p>
        </p:txBody>
      </p:sp>
      <p:sp>
        <p:nvSpPr>
          <p:cNvPr id="6" name="Rectangle 5"/>
          <p:cNvSpPr>
            <a:spLocks noChangeArrowheads="1"/>
          </p:cNvSpPr>
          <p:nvPr/>
        </p:nvSpPr>
        <p:spPr bwMode="auto">
          <a:xfrm>
            <a:off x="5722938" y="2297113"/>
            <a:ext cx="3505200" cy="838200"/>
          </a:xfrm>
          <a:prstGeom prst="rect">
            <a:avLst/>
          </a:prstGeom>
          <a:noFill/>
          <a:ln>
            <a:noFill/>
          </a:ln>
          <a:effectLst>
            <a:outerShdw blurRad="63500" dist="38099" dir="2700000" algn="ctr" rotWithShape="0">
              <a:srgbClr val="000000">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nchor="ctr"/>
          <a:lstStyle/>
          <a:p>
            <a:pPr algn="ctr" fontAlgn="base">
              <a:spcBef>
                <a:spcPct val="0"/>
              </a:spcBef>
              <a:spcAft>
                <a:spcPct val="0"/>
              </a:spcAft>
              <a:defRPr/>
            </a:pPr>
            <a:r>
              <a:rPr lang="en-US" sz="3000">
                <a:solidFill>
                  <a:srgbClr val="E2FA2E"/>
                </a:solidFill>
                <a:latin typeface="Times" charset="0"/>
                <a:ea typeface="ＭＳ Ｐゴシック" charset="0"/>
                <a:cs typeface="ＭＳ Ｐゴシック" charset="0"/>
              </a:rPr>
              <a:t>GP letters</a:t>
            </a:r>
            <a:br>
              <a:rPr lang="en-US" sz="3000">
                <a:solidFill>
                  <a:srgbClr val="E2FA2E"/>
                </a:solidFill>
                <a:latin typeface="Times" charset="0"/>
                <a:ea typeface="ＭＳ Ｐゴシック" charset="0"/>
                <a:cs typeface="ＭＳ Ｐゴシック" charset="0"/>
              </a:rPr>
            </a:br>
            <a:endParaRPr lang="en-US" sz="3200">
              <a:solidFill>
                <a:srgbClr val="E2FA2E"/>
              </a:solidFill>
              <a:latin typeface="Times" charset="0"/>
              <a:ea typeface="ＭＳ Ｐゴシック" charset="0"/>
              <a:cs typeface="ＭＳ Ｐゴシック" charset="0"/>
            </a:endParaRPr>
          </a:p>
        </p:txBody>
      </p:sp>
      <p:sp>
        <p:nvSpPr>
          <p:cNvPr id="10" name="Rectangle 6"/>
          <p:cNvSpPr>
            <a:spLocks noChangeArrowheads="1"/>
          </p:cNvSpPr>
          <p:nvPr/>
        </p:nvSpPr>
        <p:spPr bwMode="auto">
          <a:xfrm>
            <a:off x="-609600" y="2060575"/>
            <a:ext cx="4343400" cy="838200"/>
          </a:xfrm>
          <a:prstGeom prst="rect">
            <a:avLst/>
          </a:prstGeom>
          <a:noFill/>
          <a:ln>
            <a:noFill/>
          </a:ln>
          <a:effectLst>
            <a:outerShdw blurRad="63500" dist="38099" dir="2700000" algn="ctr" rotWithShape="0">
              <a:srgbClr val="000000">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nchor="ctr"/>
          <a:lstStyle/>
          <a:p>
            <a:pPr algn="ctr" fontAlgn="base">
              <a:spcBef>
                <a:spcPct val="0"/>
              </a:spcBef>
              <a:spcAft>
                <a:spcPct val="0"/>
              </a:spcAft>
              <a:defRPr/>
            </a:pPr>
            <a:r>
              <a:rPr lang="en-US" sz="3000" dirty="0">
                <a:solidFill>
                  <a:srgbClr val="E2FA2E"/>
                </a:solidFill>
                <a:latin typeface="Times" charset="0"/>
                <a:ea typeface="ＭＳ Ｐゴシック" charset="0"/>
                <a:cs typeface="ＭＳ Ｐゴシック" charset="0"/>
              </a:rPr>
              <a:t>Patient Details</a:t>
            </a:r>
            <a:endParaRPr lang="en-US" sz="3200" dirty="0">
              <a:solidFill>
                <a:srgbClr val="E2FA2E"/>
              </a:solidFill>
              <a:latin typeface="Times" charset="0"/>
              <a:ea typeface="ＭＳ Ｐゴシック" charset="0"/>
              <a:cs typeface="ＭＳ Ｐゴシック" charset="0"/>
            </a:endParaRPr>
          </a:p>
        </p:txBody>
      </p:sp>
      <p:pic>
        <p:nvPicPr>
          <p:cNvPr id="25605" name="Picture 1" descr="Screen Shot 2015-09-11 at 11.11.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852738"/>
            <a:ext cx="3024187"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2" descr="Screen Shot 2015-09-11 at 11.12.50.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300788" y="2852738"/>
            <a:ext cx="2678112" cy="394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7" name="Picture 3" descr="Screen Shot 2015-09-11 at 11.15.04.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419475" y="2879725"/>
            <a:ext cx="2608263" cy="386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7086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27538" y="1757363"/>
            <a:ext cx="1203325" cy="379412"/>
          </a:xfrm>
          <a:prstGeom prst="rect">
            <a:avLst/>
          </a:prstGeom>
          <a:noFill/>
          <a:ln w="19050">
            <a:solidFill>
              <a:srgbClr val="AE0F13"/>
            </a:solidFill>
          </a:ln>
        </p:spPr>
        <p:txBody>
          <a:bodyPr>
            <a:spAutoFit/>
          </a:bodyPr>
          <a:lstStyle/>
          <a:p>
            <a:pPr fontAlgn="base">
              <a:spcBef>
                <a:spcPct val="0"/>
              </a:spcBef>
              <a:spcAft>
                <a:spcPct val="0"/>
              </a:spcAft>
              <a:defRPr/>
            </a:pPr>
            <a:endParaRPr lang="en-US" sz="2400" dirty="0">
              <a:ln w="28575" cmpd="sng">
                <a:solidFill>
                  <a:srgbClr val="FFFFFF"/>
                </a:solidFill>
              </a:ln>
              <a:solidFill>
                <a:srgbClr val="FFFFFF"/>
              </a:solidFill>
              <a:latin typeface="Times" pitchFamily="-109" charset="0"/>
              <a:ea typeface="ＭＳ Ｐゴシック" charset="0"/>
            </a:endParaRPr>
          </a:p>
        </p:txBody>
      </p:sp>
      <p:sp>
        <p:nvSpPr>
          <p:cNvPr id="26629" name="Content Placeholder 5"/>
          <p:cNvSpPr>
            <a:spLocks noGrp="1"/>
          </p:cNvSpPr>
          <p:nvPr>
            <p:ph sz="half" idx="1"/>
          </p:nvPr>
        </p:nvSpPr>
        <p:spPr>
          <a:xfrm>
            <a:off x="228600" y="1219200"/>
            <a:ext cx="3983038" cy="5410200"/>
          </a:xfrm>
        </p:spPr>
        <p:txBody>
          <a:bodyPr/>
          <a:lstStyle/>
          <a:p>
            <a:pPr>
              <a:defRPr/>
            </a:pPr>
            <a:r>
              <a:rPr lang="en-US" dirty="0">
                <a:latin typeface="Verdana" charset="0"/>
                <a:ea typeface="MS PGothic" charset="0"/>
              </a:rPr>
              <a:t>Date of investigation is date </a:t>
            </a:r>
            <a:r>
              <a:rPr lang="en-US" dirty="0" smtClean="0">
                <a:latin typeface="Verdana" charset="0"/>
                <a:ea typeface="MS PGothic" charset="0"/>
              </a:rPr>
              <a:t>attended </a:t>
            </a:r>
            <a:r>
              <a:rPr lang="en-US" sz="2000" dirty="0" smtClean="0">
                <a:latin typeface="Verdana" charset="0"/>
                <a:ea typeface="MS PGothic" charset="0"/>
              </a:rPr>
              <a:t>(usually radiology scans)</a:t>
            </a:r>
            <a:r>
              <a:rPr lang="en-US" dirty="0" smtClean="0">
                <a:latin typeface="Verdana" charset="0"/>
                <a:ea typeface="MS PGothic" charset="0"/>
              </a:rPr>
              <a:t> </a:t>
            </a:r>
          </a:p>
          <a:p>
            <a:pPr marL="0" indent="0">
              <a:buFont typeface="Wingdings 3" charset="0"/>
              <a:buNone/>
              <a:defRPr/>
            </a:pPr>
            <a:endParaRPr lang="en-US" dirty="0">
              <a:latin typeface="Verdana" charset="0"/>
              <a:ea typeface="MS PGothic" charset="0"/>
            </a:endParaRPr>
          </a:p>
          <a:p>
            <a:pPr marL="0" indent="0">
              <a:buFont typeface="Wingdings 3" charset="0"/>
              <a:buNone/>
              <a:defRPr/>
            </a:pPr>
            <a:r>
              <a:rPr lang="en-US" dirty="0" smtClean="0">
                <a:latin typeface="Verdana" charset="0"/>
                <a:ea typeface="MS PGothic" charset="0"/>
              </a:rPr>
              <a:t>NOT date </a:t>
            </a:r>
            <a:r>
              <a:rPr lang="en-US" dirty="0">
                <a:latin typeface="Verdana" charset="0"/>
                <a:ea typeface="MS PGothic" charset="0"/>
              </a:rPr>
              <a:t>reported</a:t>
            </a:r>
          </a:p>
          <a:p>
            <a:pPr>
              <a:defRPr/>
            </a:pPr>
            <a:endParaRPr lang="en-US" dirty="0">
              <a:latin typeface="Verdana" charset="0"/>
              <a:ea typeface="MS PGothic" charset="0"/>
            </a:endParaRPr>
          </a:p>
          <a:p>
            <a:pPr>
              <a:defRPr/>
            </a:pPr>
            <a:r>
              <a:rPr lang="en-US" dirty="0">
                <a:latin typeface="Verdana" charset="0"/>
                <a:ea typeface="MS PGothic" charset="0"/>
              </a:rPr>
              <a:t>Full trial ID to replace name, dob, NHS</a:t>
            </a:r>
          </a:p>
        </p:txBody>
      </p:sp>
      <p:pic>
        <p:nvPicPr>
          <p:cNvPr id="27651" name="Picture 1" descr="Screen Shot 2015-09-11 at 11.19.55.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94188" y="514350"/>
            <a:ext cx="4672012" cy="565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4490529"/>
      </p:ext>
    </p:extLst>
  </p:cSld>
  <p:clrMapOvr>
    <a:masterClrMapping/>
  </p:clrMapOvr>
  <p:timing>
    <p:tnLst>
      <p:par>
        <p:cTn id="1" dur="indefinite" restart="never" nodeType="tmRoot"/>
      </p:par>
    </p:tnLst>
  </p:timing>
</p:sld>
</file>

<file path=ppt/theme/theme1.xml><?xml version="1.0" encoding="utf-8"?>
<a:theme xmlns:a="http://schemas.openxmlformats.org/drawingml/2006/main" name="Bath Verdana">
  <a:themeElements>
    <a:clrScheme name="">
      <a:dk1>
        <a:srgbClr val="000000"/>
      </a:dk1>
      <a:lt1>
        <a:srgbClr val="FFFFFF"/>
      </a:lt1>
      <a:dk2>
        <a:srgbClr val="114FFB"/>
      </a:dk2>
      <a:lt2>
        <a:srgbClr val="E2FA2E"/>
      </a:lt2>
      <a:accent1>
        <a:srgbClr val="00B7A5"/>
      </a:accent1>
      <a:accent2>
        <a:srgbClr val="D49FFF"/>
      </a:accent2>
      <a:accent3>
        <a:srgbClr val="AAB2FD"/>
      </a:accent3>
      <a:accent4>
        <a:srgbClr val="DADADA"/>
      </a:accent4>
      <a:accent5>
        <a:srgbClr val="AAD8CF"/>
      </a:accent5>
      <a:accent6>
        <a:srgbClr val="C090E7"/>
      </a:accent6>
      <a:hlink>
        <a:srgbClr val="7B00E4"/>
      </a:hlink>
      <a:folHlink>
        <a:srgbClr val="618FFD"/>
      </a:folHlink>
    </a:clrScheme>
    <a:fontScheme name="Bath 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solidFill>
              <a:schemeClr val="tx1"/>
            </a:solidFill>
            <a:effectLst/>
            <a:latin typeface="Times" pitchFamily="-11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solidFill>
              <a:schemeClr val="tx1"/>
            </a:solidFill>
            <a:effectLst/>
            <a:latin typeface="Times" pitchFamily="-111" charset="0"/>
          </a:defRPr>
        </a:defPPr>
      </a:lstStyle>
    </a:lnDef>
  </a:objectDefaults>
  <a:extraClrSchemeLst>
    <a:extraClrScheme>
      <a:clrScheme name="Bath Verdan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ath Verdan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ath Verdan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ath Verdan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ath Verdan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ath Verdan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ath Verdan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921</Words>
  <Application>Microsoft Office PowerPoint</Application>
  <PresentationFormat>On-screen Show (4:3)</PresentationFormat>
  <Paragraphs>163</Paragraphs>
  <Slides>18</Slides>
  <Notes>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Bath Verdana</vt:lpstr>
      <vt:lpstr>On-site monitoring and common problems found</vt:lpstr>
      <vt:lpstr> Site monitoring </vt:lpstr>
      <vt:lpstr>On-site monitoring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On-site monitoring &amp; common problems found</vt:lpstr>
    </vt:vector>
  </TitlesOfParts>
  <Company>University Of Nottingham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On-site monitoring and common problems found</dc:title>
  <dc:creator>Dawn Hazle</dc:creator>
  <cp:lastModifiedBy>Dawn Hazle</cp:lastModifiedBy>
  <cp:revision>1</cp:revision>
  <dcterms:created xsi:type="dcterms:W3CDTF">2015-10-09T14:08:47Z</dcterms:created>
  <dcterms:modified xsi:type="dcterms:W3CDTF">2015-10-09T14:09:13Z</dcterms:modified>
</cp:coreProperties>
</file>